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0"/>
  </p:notesMasterIdLst>
  <p:sldIdLst>
    <p:sldId id="374" r:id="rId2"/>
    <p:sldId id="435" r:id="rId3"/>
    <p:sldId id="389" r:id="rId4"/>
    <p:sldId id="446" r:id="rId5"/>
    <p:sldId id="433" r:id="rId6"/>
    <p:sldId id="434" r:id="rId7"/>
    <p:sldId id="443" r:id="rId8"/>
    <p:sldId id="432" r:id="rId9"/>
    <p:sldId id="444" r:id="rId10"/>
    <p:sldId id="436" r:id="rId11"/>
    <p:sldId id="437" r:id="rId12"/>
    <p:sldId id="442" r:id="rId13"/>
    <p:sldId id="438" r:id="rId14"/>
    <p:sldId id="440" r:id="rId15"/>
    <p:sldId id="427" r:id="rId16"/>
    <p:sldId id="429" r:id="rId17"/>
    <p:sldId id="430" r:id="rId18"/>
    <p:sldId id="445" r:id="rId19"/>
  </p:sldIdLst>
  <p:sldSz cx="12192000" cy="6858000"/>
  <p:notesSz cx="6858000" cy="9144000"/>
  <p:embeddedFontLst>
    <p:embeddedFont>
      <p:font typeface="배달의민족 주아" panose="020B0600000101010101" charset="-127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dongjin" initials="Kd" lastIdx="1" clrIdx="0">
    <p:extLst>
      <p:ext uri="{19B8F6BF-5375-455C-9EA6-DF929625EA0E}">
        <p15:presenceInfo xmlns:p15="http://schemas.microsoft.com/office/powerpoint/2012/main" userId="c7e94e4c8337287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453" autoAdjust="0"/>
  </p:normalViewPr>
  <p:slideViewPr>
    <p:cSldViewPr snapToGrid="0" snapToObjects="1">
      <p:cViewPr varScale="1">
        <p:scale>
          <a:sx n="66" d="100"/>
          <a:sy n="66" d="100"/>
        </p:scale>
        <p:origin x="72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4970BF-2B95-4E56-B6C5-8535F88742E1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D25B71-E584-4290-95D6-FED326E12D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818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발표는 피드백</a:t>
            </a:r>
            <a:r>
              <a:rPr lang="en-US" altLang="ko-KR" dirty="0"/>
              <a:t>, </a:t>
            </a:r>
            <a:r>
              <a:rPr lang="ko-KR" altLang="en-US" dirty="0"/>
              <a:t>진행상황</a:t>
            </a:r>
            <a:r>
              <a:rPr lang="en-US" altLang="ko-KR" dirty="0"/>
              <a:t>, </a:t>
            </a:r>
            <a:r>
              <a:rPr lang="ko-KR" altLang="en-US" dirty="0"/>
              <a:t>스케줄</a:t>
            </a:r>
            <a:r>
              <a:rPr lang="en-US" altLang="ko-KR" dirty="0"/>
              <a:t>, Q&amp;A</a:t>
            </a:r>
            <a:r>
              <a:rPr lang="ko-KR" altLang="en-US" dirty="0"/>
              <a:t>순으로 진행하도록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25B71-E584-4290-95D6-FED326E12D1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081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지난주 피드백 내용에는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친구 찾기 기능에서 빅데이터 및 </a:t>
            </a:r>
            <a:r>
              <a:rPr lang="en-US" altLang="ko-KR" dirty="0"/>
              <a:t>ai </a:t>
            </a:r>
            <a:r>
              <a:rPr lang="ko-KR" altLang="en-US" dirty="0"/>
              <a:t>기술의 필요성이 없다는 피드백이 있었고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우선순위를 이용해서 </a:t>
            </a:r>
            <a:r>
              <a:rPr lang="ko-KR" altLang="en-US" dirty="0" err="1"/>
              <a:t>매칭을</a:t>
            </a:r>
            <a:r>
              <a:rPr lang="ko-KR" altLang="en-US" dirty="0"/>
              <a:t> 진행하기로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음역대에 맞는 노래 추천 기능을 반대로 생각하여</a:t>
            </a:r>
            <a:r>
              <a:rPr lang="en-US" altLang="ko-KR" dirty="0"/>
              <a:t>,</a:t>
            </a:r>
            <a:r>
              <a:rPr lang="ko-KR" altLang="en-US" dirty="0"/>
              <a:t> 원하는 노래에 맞는 키 설정 정보 제공 기능이 있으면 좋겠다는 말씀을 </a:t>
            </a:r>
            <a:r>
              <a:rPr lang="ko-KR" altLang="en-US" dirty="0" err="1"/>
              <a:t>해주셨는데</a:t>
            </a:r>
            <a:r>
              <a:rPr lang="en-US" altLang="ko-KR" dirty="0"/>
              <a:t>, </a:t>
            </a:r>
            <a:r>
              <a:rPr lang="ko-KR" altLang="en-US" dirty="0"/>
              <a:t>좋은 아이디어라고 생각되어 반영하기로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마지막으로 통화기능으로 서로 듀엣 할 수 있는 기능과 같은 </a:t>
            </a:r>
            <a:r>
              <a:rPr kumimoji="1"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비대면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듀엣 기능을 제안해 주셨는데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,(</a:t>
            </a:r>
            <a:r>
              <a:rPr kumimoji="1"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김진욱학우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재미있는 기능 같아서 프로젝트 진행 이후에 추가기능을 구현하게 된다면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진행해 보도록 하겠습니다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다음은 멘토님 피드백 입니다</a:t>
            </a:r>
            <a:r>
              <a:rPr lang="en-US" altLang="ko-KR" dirty="0"/>
              <a:t>.</a:t>
            </a:r>
          </a:p>
          <a:p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실시간 이용정보 뿐 아니라 할인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행사 같은 가격변동이나 시설물 정보 변동이 수시로 일어날 수 있기 때문에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kumimoji="1" lang="en-US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지도검색 내용을 그대로 활용하는 것 보다는 업주들이 직접 등록과 수정을 할 수 있게 제공하는 것이 어떠냐는 피드백이 있었고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이를 가상으로 진행해도 좋지만 직접 </a:t>
            </a:r>
            <a:r>
              <a:rPr kumimoji="1"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컨택해서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업주의 의견을 들어보고 참여를 설득해보는 것은 좋은 경험이 될 수 있고 그 과정에서 새로운 아이디어가 나올 수도 있을 것이라는 피드백을 </a:t>
            </a:r>
            <a:r>
              <a:rPr kumimoji="1"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해주셨고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좋은 의견이라 생각하여 반영하기로 하였습니다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25B71-E584-4290-95D6-FED326E12D1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720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지난주 피드백 내용에는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친구 찾기 기능에서 빅데이터 및 </a:t>
            </a:r>
            <a:r>
              <a:rPr lang="en-US" altLang="ko-KR" dirty="0"/>
              <a:t>ai </a:t>
            </a:r>
            <a:r>
              <a:rPr lang="ko-KR" altLang="en-US" dirty="0"/>
              <a:t>기술의 필요성이 없다는 피드백이 있었고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우선순위를 이용해서 </a:t>
            </a:r>
            <a:r>
              <a:rPr lang="ko-KR" altLang="en-US" dirty="0" err="1"/>
              <a:t>매칭을</a:t>
            </a:r>
            <a:r>
              <a:rPr lang="ko-KR" altLang="en-US" dirty="0"/>
              <a:t> 진행하기로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음역대에 맞는 노래 추천 기능을 반대로 생각하여</a:t>
            </a:r>
            <a:r>
              <a:rPr lang="en-US" altLang="ko-KR" dirty="0"/>
              <a:t>,</a:t>
            </a:r>
            <a:r>
              <a:rPr lang="ko-KR" altLang="en-US" dirty="0"/>
              <a:t> 원하는 노래에 맞는 키 설정 정보 제공 기능이 있으면 좋겠다는 말씀을 </a:t>
            </a:r>
            <a:r>
              <a:rPr lang="ko-KR" altLang="en-US" dirty="0" err="1"/>
              <a:t>해주셨는데</a:t>
            </a:r>
            <a:r>
              <a:rPr lang="en-US" altLang="ko-KR" dirty="0"/>
              <a:t>, </a:t>
            </a:r>
            <a:r>
              <a:rPr lang="ko-KR" altLang="en-US" dirty="0"/>
              <a:t>좋은 아이디어라고 생각되어 반영하기로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마지막으로 통화기능으로 서로 듀엣 할 수 있는 기능과 같은 </a:t>
            </a:r>
            <a:r>
              <a:rPr kumimoji="1"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비대면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듀엣 기능을 제안해 주셨는데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,(</a:t>
            </a:r>
            <a:r>
              <a:rPr kumimoji="1"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김진욱학우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재미있는 기능 같아서 프로젝트 진행 이후에 추가기능을 구현하게 된다면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진행해 보도록 하겠습니다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다음은 멘토님 피드백 입니다</a:t>
            </a:r>
            <a:r>
              <a:rPr lang="en-US" altLang="ko-KR" dirty="0"/>
              <a:t>.</a:t>
            </a:r>
          </a:p>
          <a:p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실시간 이용정보 뿐 아니라 할인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행사 같은 가격변동이나 시설물 정보 변동이 수시로 일어날 수 있기 때문에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kumimoji="1" lang="en-US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지도검색 내용을 그대로 활용하는 것 보다는 업주들이 직접 등록과 수정을 할 수 있게 제공하는 것이 어떠냐는 피드백이 있었고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이를 가상으로 진행해도 좋지만 직접 </a:t>
            </a:r>
            <a:r>
              <a:rPr kumimoji="1"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컨택해서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업주의 의견을 들어보고 참여를 설득해보는 것은 좋은 경험이 될 수 있고 그 과정에서 새로운 아이디어가 나올 수도 있을 것이라는 피드백을 </a:t>
            </a:r>
            <a:r>
              <a:rPr kumimoji="1"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해주셨고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좋은 의견이라 생각하여 반영하기로 하였습니다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25B71-E584-4290-95D6-FED326E12D1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821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지난주 피드백 내용에는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친구 찾기 기능에서 빅데이터 및 </a:t>
            </a:r>
            <a:r>
              <a:rPr lang="en-US" altLang="ko-KR" dirty="0"/>
              <a:t>ai </a:t>
            </a:r>
            <a:r>
              <a:rPr lang="ko-KR" altLang="en-US" dirty="0"/>
              <a:t>기술의 필요성이 없다는 피드백이 있었고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우선순위를 이용해서 </a:t>
            </a:r>
            <a:r>
              <a:rPr lang="ko-KR" altLang="en-US" dirty="0" err="1"/>
              <a:t>매칭을</a:t>
            </a:r>
            <a:r>
              <a:rPr lang="ko-KR" altLang="en-US" dirty="0"/>
              <a:t> 진행하기로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음역대에 맞는 노래 추천 기능을 반대로 생각하여</a:t>
            </a:r>
            <a:r>
              <a:rPr lang="en-US" altLang="ko-KR" dirty="0"/>
              <a:t>,</a:t>
            </a:r>
            <a:r>
              <a:rPr lang="ko-KR" altLang="en-US" dirty="0"/>
              <a:t> 원하는 노래에 맞는 키 설정 정보 제공 기능이 있으면 좋겠다는 말씀을 </a:t>
            </a:r>
            <a:r>
              <a:rPr lang="ko-KR" altLang="en-US" dirty="0" err="1"/>
              <a:t>해주셨는데</a:t>
            </a:r>
            <a:r>
              <a:rPr lang="en-US" altLang="ko-KR" dirty="0"/>
              <a:t>, </a:t>
            </a:r>
            <a:r>
              <a:rPr lang="ko-KR" altLang="en-US" dirty="0"/>
              <a:t>좋은 아이디어라고 생각되어 반영하기로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마지막으로 통화기능으로 서로 듀엣 할 수 있는 기능과 같은 </a:t>
            </a:r>
            <a:r>
              <a:rPr kumimoji="1"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비대면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듀엣 기능을 제안해 주셨는데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,(</a:t>
            </a:r>
            <a:r>
              <a:rPr kumimoji="1"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김진욱학우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재미있는 기능 같아서 프로젝트 진행 이후에 추가기능을 구현하게 된다면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진행해 보도록 하겠습니다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다음은 멘토님 피드백 입니다</a:t>
            </a:r>
            <a:r>
              <a:rPr lang="en-US" altLang="ko-KR" dirty="0"/>
              <a:t>.</a:t>
            </a:r>
          </a:p>
          <a:p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실시간 이용정보 뿐 아니라 할인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행사 같은 가격변동이나 시설물 정보 변동이 수시로 일어날 수 있기 때문에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kumimoji="1" lang="en-US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지도검색 내용을 그대로 활용하는 것 보다는 업주들이 직접 등록과 수정을 할 수 있게 제공하는 것이 어떠냐는 피드백이 있었고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이를 가상으로 진행해도 좋지만 직접 </a:t>
            </a:r>
            <a:r>
              <a:rPr kumimoji="1"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컨택해서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업주의 의견을 들어보고 참여를 설득해보는 것은 좋은 경험이 될 수 있고 그 과정에서 새로운 아이디어가 나올 수도 있을 것이라는 피드백을 </a:t>
            </a:r>
            <a:r>
              <a:rPr kumimoji="1"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해주셨고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좋은 의견이라 생각하여 반영하기로 하였습니다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25B71-E584-4290-95D6-FED326E12D1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27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지난주 피드백 내용에는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친구 찾기 기능에서 빅데이터 및 </a:t>
            </a:r>
            <a:r>
              <a:rPr lang="en-US" altLang="ko-KR" dirty="0"/>
              <a:t>ai </a:t>
            </a:r>
            <a:r>
              <a:rPr lang="ko-KR" altLang="en-US" dirty="0"/>
              <a:t>기술의 필요성이 없다는 피드백이 있었고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우선순위를 이용해서 </a:t>
            </a:r>
            <a:r>
              <a:rPr lang="ko-KR" altLang="en-US" dirty="0" err="1"/>
              <a:t>매칭을</a:t>
            </a:r>
            <a:r>
              <a:rPr lang="ko-KR" altLang="en-US" dirty="0"/>
              <a:t> 진행하기로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음역대에 맞는 노래 추천 기능을 반대로 생각하여</a:t>
            </a:r>
            <a:r>
              <a:rPr lang="en-US" altLang="ko-KR" dirty="0"/>
              <a:t>,</a:t>
            </a:r>
            <a:r>
              <a:rPr lang="ko-KR" altLang="en-US" dirty="0"/>
              <a:t> 원하는 노래에 맞는 키 설정 정보 제공 기능이 있으면 좋겠다는 말씀을 </a:t>
            </a:r>
            <a:r>
              <a:rPr lang="ko-KR" altLang="en-US" dirty="0" err="1"/>
              <a:t>해주셨는데</a:t>
            </a:r>
            <a:r>
              <a:rPr lang="en-US" altLang="ko-KR" dirty="0"/>
              <a:t>, </a:t>
            </a:r>
            <a:r>
              <a:rPr lang="ko-KR" altLang="en-US" dirty="0"/>
              <a:t>좋은 아이디어라고 생각되어 반영하기로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마지막으로 통화기능으로 서로 듀엣 할 수 있는 기능과 같은 </a:t>
            </a:r>
            <a:r>
              <a:rPr kumimoji="1"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비대면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듀엣 기능을 제안해 주셨는데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,(</a:t>
            </a:r>
            <a:r>
              <a:rPr kumimoji="1"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김진욱학우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재미있는 기능 같아서 프로젝트 진행 이후에 추가기능을 구현하게 된다면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진행해 보도록 하겠습니다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다음은 멘토님 피드백 입니다</a:t>
            </a:r>
            <a:r>
              <a:rPr lang="en-US" altLang="ko-KR" dirty="0"/>
              <a:t>.</a:t>
            </a:r>
          </a:p>
          <a:p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실시간 이용정보 뿐 아니라 할인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행사 같은 가격변동이나 시설물 정보 변동이 수시로 일어날 수 있기 때문에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kumimoji="1" lang="en-US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지도검색 내용을 그대로 활용하는 것 보다는 업주들이 직접 등록과 수정을 할 수 있게 제공하는 것이 어떠냐는 피드백이 있었고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이를 가상으로 진행해도 좋지만 직접 </a:t>
            </a:r>
            <a:r>
              <a:rPr kumimoji="1"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컨택해서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업주의 의견을 들어보고 참여를 설득해보는 것은 좋은 경험이 될 수 있고 그 과정에서 새로운 아이디어가 나올 수도 있을 것이라는 피드백을 </a:t>
            </a:r>
            <a:r>
              <a:rPr kumimoji="1"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해주셨고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좋은 의견이라 생각하여 반영하기로 하였습니다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25B71-E584-4290-95D6-FED326E12D1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5098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지난주 피드백 내용에는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친구 찾기 기능에서 빅데이터 및 </a:t>
            </a:r>
            <a:r>
              <a:rPr lang="en-US" altLang="ko-KR" dirty="0"/>
              <a:t>ai </a:t>
            </a:r>
            <a:r>
              <a:rPr lang="ko-KR" altLang="en-US" dirty="0"/>
              <a:t>기술의 필요성이 없다는 피드백이 있었고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우선순위를 이용해서 </a:t>
            </a:r>
            <a:r>
              <a:rPr lang="ko-KR" altLang="en-US" dirty="0" err="1"/>
              <a:t>매칭을</a:t>
            </a:r>
            <a:r>
              <a:rPr lang="ko-KR" altLang="en-US" dirty="0"/>
              <a:t> 진행하기로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음역대에 맞는 노래 추천 기능을 반대로 생각하여</a:t>
            </a:r>
            <a:r>
              <a:rPr lang="en-US" altLang="ko-KR" dirty="0"/>
              <a:t>,</a:t>
            </a:r>
            <a:r>
              <a:rPr lang="ko-KR" altLang="en-US" dirty="0"/>
              <a:t> 원하는 노래에 맞는 키 설정 정보 제공 기능이 있으면 좋겠다는 말씀을 </a:t>
            </a:r>
            <a:r>
              <a:rPr lang="ko-KR" altLang="en-US" dirty="0" err="1"/>
              <a:t>해주셨는데</a:t>
            </a:r>
            <a:r>
              <a:rPr lang="en-US" altLang="ko-KR" dirty="0"/>
              <a:t>, </a:t>
            </a:r>
            <a:r>
              <a:rPr lang="ko-KR" altLang="en-US" dirty="0"/>
              <a:t>좋은 아이디어라고 생각되어 반영하기로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마지막으로 통화기능으로 서로 듀엣 할 수 있는 기능과 같은 </a:t>
            </a:r>
            <a:r>
              <a:rPr kumimoji="1"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비대면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듀엣 기능을 제안해 주셨는데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,(</a:t>
            </a:r>
            <a:r>
              <a:rPr kumimoji="1"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김진욱학우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재미있는 기능 같아서 프로젝트 진행 이후에 추가기능을 구현하게 된다면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진행해 보도록 하겠습니다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다음은 멘토님 피드백 입니다</a:t>
            </a:r>
            <a:r>
              <a:rPr lang="en-US" altLang="ko-KR" dirty="0"/>
              <a:t>.</a:t>
            </a:r>
          </a:p>
          <a:p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실시간 이용정보 뿐 아니라 할인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행사 같은 가격변동이나 시설물 정보 변동이 수시로 일어날 수 있기 때문에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kumimoji="1" lang="en-US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지도검색 내용을 그대로 활용하는 것 보다는 업주들이 직접 등록과 수정을 할 수 있게 제공하는 것이 어떠냐는 피드백이 있었고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이를 가상으로 진행해도 좋지만 직접 </a:t>
            </a:r>
            <a:r>
              <a:rPr kumimoji="1"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컨택해서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업주의 의견을 들어보고 참여를 설득해보는 것은 좋은 경험이 될 수 있고 그 과정에서 새로운 아이디어가 나올 수도 있을 것이라는 피드백을 </a:t>
            </a:r>
            <a:r>
              <a:rPr kumimoji="1"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해주셨고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좋은 의견이라 생각하여 반영하기로 하였습니다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25B71-E584-4290-95D6-FED326E12D1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2300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지난주 피드백 내용에는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친구 찾기 기능에서 빅데이터 및 </a:t>
            </a:r>
            <a:r>
              <a:rPr lang="en-US" altLang="ko-KR" dirty="0"/>
              <a:t>ai </a:t>
            </a:r>
            <a:r>
              <a:rPr lang="ko-KR" altLang="en-US" dirty="0"/>
              <a:t>기술의 필요성이 없다는 피드백이 있었고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우선순위를 이용해서 </a:t>
            </a:r>
            <a:r>
              <a:rPr lang="ko-KR" altLang="en-US" dirty="0" err="1"/>
              <a:t>매칭을</a:t>
            </a:r>
            <a:r>
              <a:rPr lang="ko-KR" altLang="en-US" dirty="0"/>
              <a:t> 진행하기로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음역대에 맞는 노래 추천 기능을 반대로 생각하여</a:t>
            </a:r>
            <a:r>
              <a:rPr lang="en-US" altLang="ko-KR" dirty="0"/>
              <a:t>,</a:t>
            </a:r>
            <a:r>
              <a:rPr lang="ko-KR" altLang="en-US" dirty="0"/>
              <a:t> 원하는 노래에 맞는 키 설정 정보 제공 기능이 있으면 좋겠다는 말씀을 </a:t>
            </a:r>
            <a:r>
              <a:rPr lang="ko-KR" altLang="en-US" dirty="0" err="1"/>
              <a:t>해주셨는데</a:t>
            </a:r>
            <a:r>
              <a:rPr lang="en-US" altLang="ko-KR" dirty="0"/>
              <a:t>, </a:t>
            </a:r>
            <a:r>
              <a:rPr lang="ko-KR" altLang="en-US" dirty="0"/>
              <a:t>좋은 아이디어라고 생각되어 반영하기로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마지막으로 통화기능으로 서로 듀엣 할 수 있는 기능과 같은 </a:t>
            </a:r>
            <a:r>
              <a:rPr kumimoji="1"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비대면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듀엣 기능을 제안해 주셨는데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,(</a:t>
            </a:r>
            <a:r>
              <a:rPr kumimoji="1"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김진욱학우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재미있는 기능 같아서 프로젝트 진행 이후에 추가기능을 구현하게 된다면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진행해 보도록 하겠습니다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다음은 멘토님 피드백 입니다</a:t>
            </a:r>
            <a:r>
              <a:rPr lang="en-US" altLang="ko-KR" dirty="0"/>
              <a:t>.</a:t>
            </a:r>
          </a:p>
          <a:p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실시간 이용정보 뿐 아니라 할인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행사 같은 가격변동이나 시설물 정보 변동이 수시로 일어날 수 있기 때문에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kumimoji="1" lang="en-US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지도검색 내용을 그대로 활용하는 것 보다는 업주들이 직접 등록과 수정을 할 수 있게 제공하는 것이 어떠냐는 피드백이 있었고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이를 가상으로 진행해도 좋지만 직접 </a:t>
            </a:r>
            <a:r>
              <a:rPr kumimoji="1"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컨택해서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업주의 의견을 들어보고 참여를 설득해보는 것은 좋은 경험이 될 수 있고 그 과정에서 새로운 아이디어가 나올 수도 있을 것이라는 피드백을 </a:t>
            </a:r>
            <a:r>
              <a:rPr kumimoji="1"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해주셨고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좋은 의견이라 생각하여 반영하기로 하였습니다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25B71-E584-4290-95D6-FED326E12D1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985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지난주 피드백 내용에는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친구 찾기 기능에서 빅데이터 및 </a:t>
            </a:r>
            <a:r>
              <a:rPr lang="en-US" altLang="ko-KR" dirty="0"/>
              <a:t>ai </a:t>
            </a:r>
            <a:r>
              <a:rPr lang="ko-KR" altLang="en-US" dirty="0"/>
              <a:t>기술의 필요성이 없다는 피드백이 있었고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우선순위를 이용해서 </a:t>
            </a:r>
            <a:r>
              <a:rPr lang="ko-KR" altLang="en-US" dirty="0" err="1"/>
              <a:t>매칭을</a:t>
            </a:r>
            <a:r>
              <a:rPr lang="ko-KR" altLang="en-US" dirty="0"/>
              <a:t> 진행하기로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음역대에 맞는 노래 추천 기능을 반대로 생각하여</a:t>
            </a:r>
            <a:r>
              <a:rPr lang="en-US" altLang="ko-KR" dirty="0"/>
              <a:t>,</a:t>
            </a:r>
            <a:r>
              <a:rPr lang="ko-KR" altLang="en-US" dirty="0"/>
              <a:t> 원하는 노래에 맞는 키 설정 정보 제공 기능이 있으면 좋겠다는 말씀을 </a:t>
            </a:r>
            <a:r>
              <a:rPr lang="ko-KR" altLang="en-US" dirty="0" err="1"/>
              <a:t>해주셨는데</a:t>
            </a:r>
            <a:r>
              <a:rPr lang="en-US" altLang="ko-KR" dirty="0"/>
              <a:t>, </a:t>
            </a:r>
            <a:r>
              <a:rPr lang="ko-KR" altLang="en-US" dirty="0"/>
              <a:t>좋은 아이디어라고 생각되어 반영하기로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마지막으로 통화기능으로 서로 듀엣 할 수 있는 기능과 같은 </a:t>
            </a:r>
            <a:r>
              <a:rPr kumimoji="1"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비대면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듀엣 기능을 제안해 주셨는데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,(</a:t>
            </a:r>
            <a:r>
              <a:rPr kumimoji="1"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김진욱학우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재미있는 기능 같아서 프로젝트 진행 이후에 추가기능을 구현하게 된다면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진행해 보도록 하겠습니다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다음은 멘토님 피드백 입니다</a:t>
            </a:r>
            <a:r>
              <a:rPr lang="en-US" altLang="ko-KR" dirty="0"/>
              <a:t>.</a:t>
            </a:r>
          </a:p>
          <a:p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실시간 이용정보 뿐 아니라 할인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행사 같은 가격변동이나 시설물 정보 변동이 수시로 일어날 수 있기 때문에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kumimoji="1" lang="en-US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지도검색 내용을 그대로 활용하는 것 보다는 업주들이 직접 등록과 수정을 할 수 있게 제공하는 것이 어떠냐는 피드백이 있었고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이를 가상으로 진행해도 좋지만 직접 </a:t>
            </a:r>
            <a:r>
              <a:rPr kumimoji="1"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컨택해서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업주의 의견을 들어보고 참여를 설득해보는 것은 좋은 경험이 될 수 있고 그 과정에서 새로운 아이디어가 나올 수도 있을 것이라는 피드백을 </a:t>
            </a:r>
            <a:r>
              <a:rPr kumimoji="1"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해주셨고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좋은 의견이라 생각하여 반영하기로 하였습니다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25B71-E584-4290-95D6-FED326E12D1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6910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지난주 피드백 내용에는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친구 찾기 기능에서 빅데이터 및 </a:t>
            </a:r>
            <a:r>
              <a:rPr lang="en-US" altLang="ko-KR" dirty="0"/>
              <a:t>ai </a:t>
            </a:r>
            <a:r>
              <a:rPr lang="ko-KR" altLang="en-US" dirty="0"/>
              <a:t>기술의 필요성이 없다는 피드백이 있었고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우선순위를 이용해서 </a:t>
            </a:r>
            <a:r>
              <a:rPr lang="ko-KR" altLang="en-US" dirty="0" err="1"/>
              <a:t>매칭을</a:t>
            </a:r>
            <a:r>
              <a:rPr lang="ko-KR" altLang="en-US" dirty="0"/>
              <a:t> 진행하기로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음역대에 맞는 노래 추천 기능을 반대로 생각하여</a:t>
            </a:r>
            <a:r>
              <a:rPr lang="en-US" altLang="ko-KR" dirty="0"/>
              <a:t>,</a:t>
            </a:r>
            <a:r>
              <a:rPr lang="ko-KR" altLang="en-US" dirty="0"/>
              <a:t> 원하는 노래에 맞는 키 설정 정보 제공 기능이 있으면 좋겠다는 말씀을 </a:t>
            </a:r>
            <a:r>
              <a:rPr lang="ko-KR" altLang="en-US" dirty="0" err="1"/>
              <a:t>해주셨는데</a:t>
            </a:r>
            <a:r>
              <a:rPr lang="en-US" altLang="ko-KR" dirty="0"/>
              <a:t>, </a:t>
            </a:r>
            <a:r>
              <a:rPr lang="ko-KR" altLang="en-US" dirty="0"/>
              <a:t>좋은 아이디어라고 생각되어 반영하기로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마지막으로 통화기능으로 서로 듀엣 할 수 있는 기능과 같은 </a:t>
            </a:r>
            <a:r>
              <a:rPr kumimoji="1"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비대면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듀엣 기능을 제안해 주셨는데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,(</a:t>
            </a:r>
            <a:r>
              <a:rPr kumimoji="1"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김진욱학우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재미있는 기능 같아서 프로젝트 진행 이후에 추가기능을 구현하게 된다면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진행해 보도록 하겠습니다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다음은 멘토님 피드백 입니다</a:t>
            </a:r>
            <a:r>
              <a:rPr lang="en-US" altLang="ko-KR" dirty="0"/>
              <a:t>.</a:t>
            </a:r>
          </a:p>
          <a:p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실시간 이용정보 뿐 아니라 할인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행사 같은 가격변동이나 시설물 정보 변동이 수시로 일어날 수 있기 때문에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kumimoji="1" lang="en-US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지도검색 내용을 그대로 활용하는 것 보다는 업주들이 직접 등록과 수정을 할 수 있게 제공하는 것이 어떠냐는 피드백이 있었고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이를 가상으로 진행해도 좋지만 직접 </a:t>
            </a:r>
            <a:r>
              <a:rPr kumimoji="1"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컨택해서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업주의 의견을 들어보고 참여를 설득해보는 것은 좋은 경험이 될 수 있고 그 과정에서 새로운 아이디어가 나올 수도 있을 것이라는 피드백을 </a:t>
            </a:r>
            <a:r>
              <a:rPr kumimoji="1"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해주셨고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좋은 의견이라 생각하여 반영하기로 하였습니다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25B71-E584-4290-95D6-FED326E12D1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843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지난주 피드백 내용에는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친구 찾기 기능에서 빅데이터 및 </a:t>
            </a:r>
            <a:r>
              <a:rPr lang="en-US" altLang="ko-KR" dirty="0"/>
              <a:t>ai </a:t>
            </a:r>
            <a:r>
              <a:rPr lang="ko-KR" altLang="en-US" dirty="0"/>
              <a:t>기술의 필요성이 없다는 피드백이 있었고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우선순위를 이용해서 </a:t>
            </a:r>
            <a:r>
              <a:rPr lang="ko-KR" altLang="en-US" dirty="0" err="1"/>
              <a:t>매칭을</a:t>
            </a:r>
            <a:r>
              <a:rPr lang="ko-KR" altLang="en-US" dirty="0"/>
              <a:t> 진행하기로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음역대에 맞는 노래 추천 기능을 반대로 생각하여</a:t>
            </a:r>
            <a:r>
              <a:rPr lang="en-US" altLang="ko-KR" dirty="0"/>
              <a:t>,</a:t>
            </a:r>
            <a:r>
              <a:rPr lang="ko-KR" altLang="en-US" dirty="0"/>
              <a:t> 원하는 노래에 맞는 키 설정 정보 제공 기능이 있으면 좋겠다는 말씀을 </a:t>
            </a:r>
            <a:r>
              <a:rPr lang="ko-KR" altLang="en-US" dirty="0" err="1"/>
              <a:t>해주셨는데</a:t>
            </a:r>
            <a:r>
              <a:rPr lang="en-US" altLang="ko-KR" dirty="0"/>
              <a:t>, </a:t>
            </a:r>
            <a:r>
              <a:rPr lang="ko-KR" altLang="en-US" dirty="0"/>
              <a:t>좋은 아이디어라고 생각되어 반영하기로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마지막으로 통화기능으로 서로 듀엣 할 수 있는 기능과 같은 </a:t>
            </a:r>
            <a:r>
              <a:rPr kumimoji="1"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비대면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듀엣 기능을 제안해 주셨는데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,(</a:t>
            </a:r>
            <a:r>
              <a:rPr kumimoji="1"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김진욱학우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재미있는 기능 같아서 프로젝트 진행 이후에 추가기능을 구현하게 된다면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진행해 보도록 하겠습니다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다음은 멘토님 피드백 입니다</a:t>
            </a:r>
            <a:r>
              <a:rPr lang="en-US" altLang="ko-KR" dirty="0"/>
              <a:t>.</a:t>
            </a:r>
          </a:p>
          <a:p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실시간 이용정보 뿐 아니라 할인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행사 같은 가격변동이나 시설물 정보 변동이 수시로 일어날 수 있기 때문에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kumimoji="1" lang="en-US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지도검색 내용을 그대로 활용하는 것 보다는 업주들이 직접 등록과 수정을 할 수 있게 제공하는 것이 어떠냐는 피드백이 있었고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이를 가상으로 진행해도 좋지만 직접 </a:t>
            </a:r>
            <a:r>
              <a:rPr kumimoji="1"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컨택해서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업주의 의견을 들어보고 참여를 설득해보는 것은 좋은 경험이 될 수 있고 그 과정에서 새로운 아이디어가 나올 수도 있을 것이라는 피드백을 </a:t>
            </a:r>
            <a:r>
              <a:rPr kumimoji="1"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해주셨고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좋은 의견이라 생각하여 반영하기로 하였습니다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25B71-E584-4290-95D6-FED326E12D1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28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발표는 피드백</a:t>
            </a:r>
            <a:r>
              <a:rPr lang="en-US" altLang="ko-KR" dirty="0"/>
              <a:t>, </a:t>
            </a:r>
            <a:r>
              <a:rPr lang="ko-KR" altLang="en-US" dirty="0"/>
              <a:t>진행상황</a:t>
            </a:r>
            <a:r>
              <a:rPr lang="en-US" altLang="ko-KR" dirty="0"/>
              <a:t>, </a:t>
            </a:r>
            <a:r>
              <a:rPr lang="ko-KR" altLang="en-US" dirty="0"/>
              <a:t>스케줄</a:t>
            </a:r>
            <a:r>
              <a:rPr lang="en-US" altLang="ko-KR" dirty="0"/>
              <a:t>, Q&amp;A</a:t>
            </a:r>
            <a:r>
              <a:rPr lang="ko-KR" altLang="en-US" dirty="0"/>
              <a:t>순으로 진행하도록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25B71-E584-4290-95D6-FED326E12D1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47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지난주 피드백 내용에는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친구 찾기 기능에서 빅데이터 및 </a:t>
            </a:r>
            <a:r>
              <a:rPr lang="en-US" altLang="ko-KR" dirty="0"/>
              <a:t>ai </a:t>
            </a:r>
            <a:r>
              <a:rPr lang="ko-KR" altLang="en-US" dirty="0"/>
              <a:t>기술의 필요성이 없다는 피드백이 있었고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우선순위를 이용해서 </a:t>
            </a:r>
            <a:r>
              <a:rPr lang="ko-KR" altLang="en-US" dirty="0" err="1"/>
              <a:t>매칭을</a:t>
            </a:r>
            <a:r>
              <a:rPr lang="ko-KR" altLang="en-US" dirty="0"/>
              <a:t> 진행하기로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음역대에 맞는 노래 추천 기능을 반대로 생각하여</a:t>
            </a:r>
            <a:r>
              <a:rPr lang="en-US" altLang="ko-KR" dirty="0"/>
              <a:t>,</a:t>
            </a:r>
            <a:r>
              <a:rPr lang="ko-KR" altLang="en-US" dirty="0"/>
              <a:t> 원하는 노래에 맞는 키 설정 정보 제공 기능이 있으면 좋겠다는 말씀을 </a:t>
            </a:r>
            <a:r>
              <a:rPr lang="ko-KR" altLang="en-US" dirty="0" err="1"/>
              <a:t>해주셨는데</a:t>
            </a:r>
            <a:r>
              <a:rPr lang="en-US" altLang="ko-KR" dirty="0"/>
              <a:t>, </a:t>
            </a:r>
            <a:r>
              <a:rPr lang="ko-KR" altLang="en-US" dirty="0"/>
              <a:t>좋은 아이디어라고 생각되어 반영하기로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마지막으로 통화기능으로 서로 듀엣 할 수 있는 기능과 같은 </a:t>
            </a:r>
            <a:r>
              <a:rPr kumimoji="1"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비대면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듀엣 기능을 제안해 주셨는데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,(</a:t>
            </a:r>
            <a:r>
              <a:rPr kumimoji="1"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김진욱학우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재미있는 기능 같아서 프로젝트 진행 이후에 추가기능을 구현하게 된다면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진행해 보도록 하겠습니다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다음은 멘토님 피드백 입니다</a:t>
            </a:r>
            <a:r>
              <a:rPr lang="en-US" altLang="ko-KR" dirty="0"/>
              <a:t>.</a:t>
            </a:r>
          </a:p>
          <a:p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실시간 이용정보 뿐 아니라 할인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행사 같은 가격변동이나 시설물 정보 변동이 수시로 일어날 수 있기 때문에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kumimoji="1" lang="en-US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지도검색 내용을 그대로 활용하는 것 보다는 업주들이 직접 등록과 수정을 할 수 있게 제공하는 것이 어떠냐는 피드백이 있었고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이를 가상으로 진행해도 좋지만 직접 </a:t>
            </a:r>
            <a:r>
              <a:rPr kumimoji="1"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컨택해서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업주의 의견을 들어보고 참여를 설득해보는 것은 좋은 경험이 될 수 있고 그 과정에서 새로운 아이디어가 나올 수도 있을 것이라는 피드백을 </a:t>
            </a:r>
            <a:r>
              <a:rPr kumimoji="1"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해주셨고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좋은 의견이라 생각하여 반영하기로 하였습니다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25B71-E584-4290-95D6-FED326E12D1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606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지난주 피드백 내용에는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친구 찾기 기능에서 빅데이터 및 </a:t>
            </a:r>
            <a:r>
              <a:rPr lang="en-US" altLang="ko-KR" dirty="0"/>
              <a:t>ai </a:t>
            </a:r>
            <a:r>
              <a:rPr lang="ko-KR" altLang="en-US" dirty="0"/>
              <a:t>기술의 필요성이 없다는 피드백이 있었고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우선순위를 이용해서 </a:t>
            </a:r>
            <a:r>
              <a:rPr lang="ko-KR" altLang="en-US" dirty="0" err="1"/>
              <a:t>매칭을</a:t>
            </a:r>
            <a:r>
              <a:rPr lang="ko-KR" altLang="en-US" dirty="0"/>
              <a:t> 진행하기로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음역대에 맞는 노래 추천 기능을 반대로 생각하여</a:t>
            </a:r>
            <a:r>
              <a:rPr lang="en-US" altLang="ko-KR" dirty="0"/>
              <a:t>,</a:t>
            </a:r>
            <a:r>
              <a:rPr lang="ko-KR" altLang="en-US" dirty="0"/>
              <a:t> 원하는 노래에 맞는 키 설정 정보 제공 기능이 있으면 좋겠다는 말씀을 </a:t>
            </a:r>
            <a:r>
              <a:rPr lang="ko-KR" altLang="en-US" dirty="0" err="1"/>
              <a:t>해주셨는데</a:t>
            </a:r>
            <a:r>
              <a:rPr lang="en-US" altLang="ko-KR" dirty="0"/>
              <a:t>, </a:t>
            </a:r>
            <a:r>
              <a:rPr lang="ko-KR" altLang="en-US" dirty="0"/>
              <a:t>좋은 아이디어라고 생각되어 반영하기로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마지막으로 통화기능으로 서로 듀엣 할 수 있는 기능과 같은 </a:t>
            </a:r>
            <a:r>
              <a:rPr kumimoji="1"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비대면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듀엣 기능을 제안해 주셨는데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,(</a:t>
            </a:r>
            <a:r>
              <a:rPr kumimoji="1"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김진욱학우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재미있는 기능 같아서 프로젝트 진행 이후에 추가기능을 구현하게 된다면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진행해 보도록 하겠습니다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다음은 멘토님 피드백 입니다</a:t>
            </a:r>
            <a:r>
              <a:rPr lang="en-US" altLang="ko-KR" dirty="0"/>
              <a:t>.</a:t>
            </a:r>
          </a:p>
          <a:p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실시간 이용정보 뿐 아니라 할인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행사 같은 가격변동이나 시설물 정보 변동이 수시로 일어날 수 있기 때문에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kumimoji="1" lang="en-US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지도검색 내용을 그대로 활용하는 것 보다는 업주들이 직접 등록과 수정을 할 수 있게 제공하는 것이 어떠냐는 피드백이 있었고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이를 가상으로 진행해도 좋지만 직접 </a:t>
            </a:r>
            <a:r>
              <a:rPr kumimoji="1"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컨택해서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업주의 의견을 들어보고 참여를 설득해보는 것은 좋은 경험이 될 수 있고 그 과정에서 새로운 아이디어가 나올 수도 있을 것이라는 피드백을 </a:t>
            </a:r>
            <a:r>
              <a:rPr kumimoji="1"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해주셨고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좋은 의견이라 생각하여 반영하기로 하였습니다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25B71-E584-4290-95D6-FED326E12D1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393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지난주 피드백 내용에는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친구 찾기 기능에서 빅데이터 및 </a:t>
            </a:r>
            <a:r>
              <a:rPr lang="en-US" altLang="ko-KR" dirty="0"/>
              <a:t>ai </a:t>
            </a:r>
            <a:r>
              <a:rPr lang="ko-KR" altLang="en-US" dirty="0"/>
              <a:t>기술의 필요성이 없다는 피드백이 있었고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우선순위를 이용해서 </a:t>
            </a:r>
            <a:r>
              <a:rPr lang="ko-KR" altLang="en-US" dirty="0" err="1"/>
              <a:t>매칭을</a:t>
            </a:r>
            <a:r>
              <a:rPr lang="ko-KR" altLang="en-US" dirty="0"/>
              <a:t> 진행하기로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음역대에 맞는 노래 추천 기능을 반대로 생각하여</a:t>
            </a:r>
            <a:r>
              <a:rPr lang="en-US" altLang="ko-KR" dirty="0"/>
              <a:t>,</a:t>
            </a:r>
            <a:r>
              <a:rPr lang="ko-KR" altLang="en-US" dirty="0"/>
              <a:t> 원하는 노래에 맞는 키 설정 정보 제공 기능이 있으면 좋겠다는 말씀을 </a:t>
            </a:r>
            <a:r>
              <a:rPr lang="ko-KR" altLang="en-US" dirty="0" err="1"/>
              <a:t>해주셨는데</a:t>
            </a:r>
            <a:r>
              <a:rPr lang="en-US" altLang="ko-KR" dirty="0"/>
              <a:t>, </a:t>
            </a:r>
            <a:r>
              <a:rPr lang="ko-KR" altLang="en-US" dirty="0"/>
              <a:t>좋은 아이디어라고 생각되어 반영하기로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마지막으로 통화기능으로 서로 듀엣 할 수 있는 기능과 같은 </a:t>
            </a:r>
            <a:r>
              <a:rPr kumimoji="1"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비대면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듀엣 기능을 제안해 주셨는데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,(</a:t>
            </a:r>
            <a:r>
              <a:rPr kumimoji="1"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김진욱학우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재미있는 기능 같아서 프로젝트 진행 이후에 추가기능을 구현하게 된다면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진행해 보도록 하겠습니다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다음은 멘토님 피드백 입니다</a:t>
            </a:r>
            <a:r>
              <a:rPr lang="en-US" altLang="ko-KR" dirty="0"/>
              <a:t>.</a:t>
            </a:r>
          </a:p>
          <a:p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실시간 이용정보 뿐 아니라 할인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행사 같은 가격변동이나 시설물 정보 변동이 수시로 일어날 수 있기 때문에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kumimoji="1" lang="en-US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지도검색 내용을 그대로 활용하는 것 보다는 업주들이 직접 등록과 수정을 할 수 있게 제공하는 것이 어떠냐는 피드백이 있었고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이를 가상으로 진행해도 좋지만 직접 </a:t>
            </a:r>
            <a:r>
              <a:rPr kumimoji="1"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컨택해서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업주의 의견을 들어보고 참여를 설득해보는 것은 좋은 경험이 될 수 있고 그 과정에서 새로운 아이디어가 나올 수도 있을 것이라는 피드백을 </a:t>
            </a:r>
            <a:r>
              <a:rPr kumimoji="1"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해주셨고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좋은 의견이라 생각하여 반영하기로 하였습니다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25B71-E584-4290-95D6-FED326E12D1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101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지난주 피드백 내용에는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친구 찾기 기능에서 빅데이터 및 </a:t>
            </a:r>
            <a:r>
              <a:rPr lang="en-US" altLang="ko-KR" dirty="0"/>
              <a:t>ai </a:t>
            </a:r>
            <a:r>
              <a:rPr lang="ko-KR" altLang="en-US" dirty="0"/>
              <a:t>기술의 필요성이 없다는 피드백이 있었고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우선순위를 이용해서 </a:t>
            </a:r>
            <a:r>
              <a:rPr lang="ko-KR" altLang="en-US" dirty="0" err="1"/>
              <a:t>매칭을</a:t>
            </a:r>
            <a:r>
              <a:rPr lang="ko-KR" altLang="en-US" dirty="0"/>
              <a:t> 진행하기로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음역대에 맞는 노래 추천 기능을 반대로 생각하여</a:t>
            </a:r>
            <a:r>
              <a:rPr lang="en-US" altLang="ko-KR" dirty="0"/>
              <a:t>,</a:t>
            </a:r>
            <a:r>
              <a:rPr lang="ko-KR" altLang="en-US" dirty="0"/>
              <a:t> 원하는 노래에 맞는 키 설정 정보 제공 기능이 있으면 좋겠다는 말씀을 </a:t>
            </a:r>
            <a:r>
              <a:rPr lang="ko-KR" altLang="en-US" dirty="0" err="1"/>
              <a:t>해주셨는데</a:t>
            </a:r>
            <a:r>
              <a:rPr lang="en-US" altLang="ko-KR" dirty="0"/>
              <a:t>, </a:t>
            </a:r>
            <a:r>
              <a:rPr lang="ko-KR" altLang="en-US" dirty="0"/>
              <a:t>좋은 아이디어라고 생각되어 반영하기로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마지막으로 통화기능으로 서로 듀엣 할 수 있는 기능과 같은 </a:t>
            </a:r>
            <a:r>
              <a:rPr kumimoji="1"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비대면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듀엣 기능을 제안해 주셨는데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,(</a:t>
            </a:r>
            <a:r>
              <a:rPr kumimoji="1"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김진욱학우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재미있는 기능 같아서 프로젝트 진행 이후에 추가기능을 구현하게 된다면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진행해 보도록 하겠습니다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다음은 멘토님 피드백 입니다</a:t>
            </a:r>
            <a:r>
              <a:rPr lang="en-US" altLang="ko-KR" dirty="0"/>
              <a:t>.</a:t>
            </a:r>
          </a:p>
          <a:p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실시간 이용정보 뿐 아니라 할인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행사 같은 가격변동이나 시설물 정보 변동이 수시로 일어날 수 있기 때문에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kumimoji="1" lang="en-US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지도검색 내용을 그대로 활용하는 것 보다는 업주들이 직접 등록과 수정을 할 수 있게 제공하는 것이 어떠냐는 피드백이 있었고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이를 가상으로 진행해도 좋지만 직접 </a:t>
            </a:r>
            <a:r>
              <a:rPr kumimoji="1"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컨택해서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업주의 의견을 들어보고 참여를 설득해보는 것은 좋은 경험이 될 수 있고 그 과정에서 새로운 아이디어가 나올 수도 있을 것이라는 피드백을 </a:t>
            </a:r>
            <a:r>
              <a:rPr kumimoji="1"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해주셨고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좋은 의견이라 생각하여 반영하기로 하였습니다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25B71-E584-4290-95D6-FED326E12D1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424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지난주 피드백 내용에는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친구 찾기 기능에서 빅데이터 및 </a:t>
            </a:r>
            <a:r>
              <a:rPr lang="en-US" altLang="ko-KR" dirty="0"/>
              <a:t>ai </a:t>
            </a:r>
            <a:r>
              <a:rPr lang="ko-KR" altLang="en-US" dirty="0"/>
              <a:t>기술의 필요성이 없다는 피드백이 있었고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우선순위를 이용해서 </a:t>
            </a:r>
            <a:r>
              <a:rPr lang="ko-KR" altLang="en-US" dirty="0" err="1"/>
              <a:t>매칭을</a:t>
            </a:r>
            <a:r>
              <a:rPr lang="ko-KR" altLang="en-US" dirty="0"/>
              <a:t> 진행하기로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음역대에 맞는 노래 추천 기능을 반대로 생각하여</a:t>
            </a:r>
            <a:r>
              <a:rPr lang="en-US" altLang="ko-KR" dirty="0"/>
              <a:t>,</a:t>
            </a:r>
            <a:r>
              <a:rPr lang="ko-KR" altLang="en-US" dirty="0"/>
              <a:t> 원하는 노래에 맞는 키 설정 정보 제공 기능이 있으면 좋겠다는 말씀을 </a:t>
            </a:r>
            <a:r>
              <a:rPr lang="ko-KR" altLang="en-US" dirty="0" err="1"/>
              <a:t>해주셨는데</a:t>
            </a:r>
            <a:r>
              <a:rPr lang="en-US" altLang="ko-KR" dirty="0"/>
              <a:t>, </a:t>
            </a:r>
            <a:r>
              <a:rPr lang="ko-KR" altLang="en-US" dirty="0"/>
              <a:t>좋은 아이디어라고 생각되어 반영하기로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마지막으로 통화기능으로 서로 듀엣 할 수 있는 기능과 같은 </a:t>
            </a:r>
            <a:r>
              <a:rPr kumimoji="1"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비대면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듀엣 기능을 제안해 주셨는데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,(</a:t>
            </a:r>
            <a:r>
              <a:rPr kumimoji="1"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김진욱학우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재미있는 기능 같아서 프로젝트 진행 이후에 추가기능을 구현하게 된다면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진행해 보도록 하겠습니다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다음은 멘토님 피드백 입니다</a:t>
            </a:r>
            <a:r>
              <a:rPr lang="en-US" altLang="ko-KR" dirty="0"/>
              <a:t>.</a:t>
            </a:r>
          </a:p>
          <a:p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실시간 이용정보 뿐 아니라 할인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행사 같은 가격변동이나 시설물 정보 변동이 수시로 일어날 수 있기 때문에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kumimoji="1" lang="en-US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지도검색 내용을 그대로 활용하는 것 보다는 업주들이 직접 등록과 수정을 할 수 있게 제공하는 것이 어떠냐는 피드백이 있었고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이를 가상으로 진행해도 좋지만 직접 </a:t>
            </a:r>
            <a:r>
              <a:rPr kumimoji="1"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컨택해서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업주의 의견을 들어보고 참여를 설득해보는 것은 좋은 경험이 될 수 있고 그 과정에서 새로운 아이디어가 나올 수도 있을 것이라는 피드백을 </a:t>
            </a:r>
            <a:r>
              <a:rPr kumimoji="1"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해주셨고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좋은 의견이라 생각하여 반영하기로 하였습니다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25B71-E584-4290-95D6-FED326E12D1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114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지난주 피드백 내용에는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친구 찾기 기능에서 빅데이터 및 </a:t>
            </a:r>
            <a:r>
              <a:rPr lang="en-US" altLang="ko-KR" dirty="0"/>
              <a:t>ai </a:t>
            </a:r>
            <a:r>
              <a:rPr lang="ko-KR" altLang="en-US" dirty="0"/>
              <a:t>기술의 필요성이 없다는 피드백이 있었고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우선순위를 이용해서 </a:t>
            </a:r>
            <a:r>
              <a:rPr lang="ko-KR" altLang="en-US" dirty="0" err="1"/>
              <a:t>매칭을</a:t>
            </a:r>
            <a:r>
              <a:rPr lang="ko-KR" altLang="en-US" dirty="0"/>
              <a:t> 진행하기로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음역대에 맞는 노래 추천 기능을 반대로 생각하여</a:t>
            </a:r>
            <a:r>
              <a:rPr lang="en-US" altLang="ko-KR" dirty="0"/>
              <a:t>,</a:t>
            </a:r>
            <a:r>
              <a:rPr lang="ko-KR" altLang="en-US" dirty="0"/>
              <a:t> 원하는 노래에 맞는 키 설정 정보 제공 기능이 있으면 좋겠다는 말씀을 </a:t>
            </a:r>
            <a:r>
              <a:rPr lang="ko-KR" altLang="en-US" dirty="0" err="1"/>
              <a:t>해주셨는데</a:t>
            </a:r>
            <a:r>
              <a:rPr lang="en-US" altLang="ko-KR" dirty="0"/>
              <a:t>, </a:t>
            </a:r>
            <a:r>
              <a:rPr lang="ko-KR" altLang="en-US" dirty="0"/>
              <a:t>좋은 아이디어라고 생각되어 반영하기로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마지막으로 통화기능으로 서로 듀엣 할 수 있는 기능과 같은 </a:t>
            </a:r>
            <a:r>
              <a:rPr kumimoji="1"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비대면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듀엣 기능을 제안해 주셨는데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,(</a:t>
            </a:r>
            <a:r>
              <a:rPr kumimoji="1"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김진욱학우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재미있는 기능 같아서 프로젝트 진행 이후에 추가기능을 구현하게 된다면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진행해 보도록 하겠습니다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다음은 멘토님 피드백 입니다</a:t>
            </a:r>
            <a:r>
              <a:rPr lang="en-US" altLang="ko-KR" dirty="0"/>
              <a:t>.</a:t>
            </a:r>
          </a:p>
          <a:p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실시간 이용정보 뿐 아니라 할인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행사 같은 가격변동이나 시설물 정보 변동이 수시로 일어날 수 있기 때문에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kumimoji="1" lang="en-US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지도검색 내용을 그대로 활용하는 것 보다는 업주들이 직접 등록과 수정을 할 수 있게 제공하는 것이 어떠냐는 피드백이 있었고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이를 가상으로 진행해도 좋지만 직접 </a:t>
            </a:r>
            <a:r>
              <a:rPr kumimoji="1"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컨택해서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업주의 의견을 들어보고 참여를 설득해보는 것은 좋은 경험이 될 수 있고 그 과정에서 새로운 아이디어가 나올 수도 있을 것이라는 피드백을 </a:t>
            </a:r>
            <a:r>
              <a:rPr kumimoji="1"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해주셨고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좋은 의견이라 생각하여 반영하기로 하였습니다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25B71-E584-4290-95D6-FED326E12D1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8397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지난주 피드백 내용에는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친구 찾기 기능에서 빅데이터 및 </a:t>
            </a:r>
            <a:r>
              <a:rPr lang="en-US" altLang="ko-KR" dirty="0"/>
              <a:t>ai </a:t>
            </a:r>
            <a:r>
              <a:rPr lang="ko-KR" altLang="en-US" dirty="0"/>
              <a:t>기술의 필요성이 없다는 피드백이 있었고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우선순위를 이용해서 </a:t>
            </a:r>
            <a:r>
              <a:rPr lang="ko-KR" altLang="en-US" dirty="0" err="1"/>
              <a:t>매칭을</a:t>
            </a:r>
            <a:r>
              <a:rPr lang="ko-KR" altLang="en-US" dirty="0"/>
              <a:t> 진행하기로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음역대에 맞는 노래 추천 기능을 반대로 생각하여</a:t>
            </a:r>
            <a:r>
              <a:rPr lang="en-US" altLang="ko-KR" dirty="0"/>
              <a:t>,</a:t>
            </a:r>
            <a:r>
              <a:rPr lang="ko-KR" altLang="en-US" dirty="0"/>
              <a:t> 원하는 노래에 맞는 키 설정 정보 제공 기능이 있으면 좋겠다는 말씀을 </a:t>
            </a:r>
            <a:r>
              <a:rPr lang="ko-KR" altLang="en-US" dirty="0" err="1"/>
              <a:t>해주셨는데</a:t>
            </a:r>
            <a:r>
              <a:rPr lang="en-US" altLang="ko-KR" dirty="0"/>
              <a:t>, </a:t>
            </a:r>
            <a:r>
              <a:rPr lang="ko-KR" altLang="en-US" dirty="0"/>
              <a:t>좋은 아이디어라고 생각되어 반영하기로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마지막으로 통화기능으로 서로 듀엣 할 수 있는 기능과 같은 </a:t>
            </a:r>
            <a:r>
              <a:rPr kumimoji="1"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비대면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듀엣 기능을 제안해 주셨는데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,(</a:t>
            </a:r>
            <a:r>
              <a:rPr kumimoji="1"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김진욱학우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재미있는 기능 같아서 프로젝트 진행 이후에 추가기능을 구현하게 된다면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진행해 보도록 하겠습니다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다음은 멘토님 피드백 입니다</a:t>
            </a:r>
            <a:r>
              <a:rPr lang="en-US" altLang="ko-KR" dirty="0"/>
              <a:t>.</a:t>
            </a:r>
          </a:p>
          <a:p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실시간 이용정보 뿐 아니라 할인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행사 같은 가격변동이나 시설물 정보 변동이 수시로 일어날 수 있기 때문에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kumimoji="1" lang="en-US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지도검색 내용을 그대로 활용하는 것 보다는 업주들이 직접 등록과 수정을 할 수 있게 제공하는 것이 어떠냐는 피드백이 있었고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이를 가상으로 진행해도 좋지만 직접 </a:t>
            </a:r>
            <a:r>
              <a:rPr kumimoji="1"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컨택해서</a:t>
            </a: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업주의 의견을 들어보고 참여를 설득해보는 것은 좋은 경험이 될 수 있고 그 과정에서 새로운 아이디어가 나올 수도 있을 것이라는 피드백을 </a:t>
            </a:r>
            <a:r>
              <a:rPr kumimoji="1" lang="ko-KR" altLang="en-US" sz="1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해주셨고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좋은 의견이라 생각하여 반영하기로 하였습니다</a:t>
            </a:r>
            <a:r>
              <a:rPr kumimoji="1"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25B71-E584-4290-95D6-FED326E12D1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258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15553-4617-FB4C-8F21-68E70FA05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159942C-B235-7542-961E-EDA50C3398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549CE7-32A6-D04F-A25D-4D14C54F3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2E54D-D3F0-884E-8ED3-B898C3B5D9C8}" type="datetimeFigureOut">
              <a:rPr kumimoji="1" lang="ko-Kore-KR" altLang="en-US" smtClean="0"/>
              <a:t>01/03/2021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0ABDD8-E8BD-AD4F-B092-935027283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C2B78B-036B-E34E-B71B-FA627E45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0151-19DC-A546-B6CF-16E79BDE992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07766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9D7219-42DF-D641-AEA6-B727119A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1708CC2-D2CE-F84F-AF3A-9D6106C9BF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AE8401-8F91-0F48-9B54-E9CD9A24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2E54D-D3F0-884E-8ED3-B898C3B5D9C8}" type="datetimeFigureOut">
              <a:rPr kumimoji="1" lang="ko-Kore-KR" altLang="en-US" smtClean="0"/>
              <a:t>01/03/2021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C3D7AC-DFEE-C047-85DC-46DBEB98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78CD56-C58D-0E47-8960-9790F6FD9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0151-19DC-A546-B6CF-16E79BDE992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05220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6741E6E-5EB7-B546-ABBB-6848A65BD3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561AA9D-9D4A-2643-9A7E-5015A29F71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77A779-1729-2A4B-BC48-E719F7A5D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2E54D-D3F0-884E-8ED3-B898C3B5D9C8}" type="datetimeFigureOut">
              <a:rPr kumimoji="1" lang="ko-Kore-KR" altLang="en-US" smtClean="0"/>
              <a:t>01/03/2021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1D0311-0E17-0640-9C63-0C00E9DB5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EC05DC-4731-2D4F-90D2-EDC4D61D5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0151-19DC-A546-B6CF-16E79BDE992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44747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F8564C-3B01-F544-ABA5-DA58269BD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B7834B-D44E-6040-8B6C-DD368CC22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ED7CF3-F9A4-E041-93E0-A331C100B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2E54D-D3F0-884E-8ED3-B898C3B5D9C8}" type="datetimeFigureOut">
              <a:rPr kumimoji="1" lang="ko-Kore-KR" altLang="en-US" smtClean="0"/>
              <a:t>01/03/2021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27786F-B7A2-B14F-844B-4D25AAB13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05EE5-EE75-2C44-A8ED-03901E056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0151-19DC-A546-B6CF-16E79BDE992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89795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5BB8CC-3707-B540-82E5-9886F2851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78AE62-A35C-564A-AF46-0101F96DA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0D24FD-8870-B745-A3D2-8EACDFFE3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2E54D-D3F0-884E-8ED3-B898C3B5D9C8}" type="datetimeFigureOut">
              <a:rPr kumimoji="1" lang="ko-Kore-KR" altLang="en-US" smtClean="0"/>
              <a:t>01/03/2021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82A7CE-FBB7-774C-9403-448755E57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5A828B-9373-3841-AAE5-CDE8B7129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0151-19DC-A546-B6CF-16E79BDE992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4858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B35D75-0544-F747-B363-98BE3F954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870585-A3B7-B04D-ABE3-A6E9323C69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636945-0036-DD49-AE23-9F047DF6BC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61A14C-BBED-964A-832A-6506A4900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2E54D-D3F0-884E-8ED3-B898C3B5D9C8}" type="datetimeFigureOut">
              <a:rPr kumimoji="1" lang="ko-Kore-KR" altLang="en-US" smtClean="0"/>
              <a:t>01/03/2021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474914-AB8E-E44B-ACA4-C296B22A1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05D09D-DD7E-A948-AB79-90B8D2D2C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0151-19DC-A546-B6CF-16E79BDE992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7323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56F33D-BDB8-DE40-B14F-B94B4EED8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C1851B-3471-5942-9326-FF8E2C67F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F154B3-6313-F646-AAB2-2893BDCE9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7434EE-C2FE-F44B-87F8-5F476F1A54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BC04F3-5C1A-4B4C-8DBF-5D0472E7EA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42A5BA6-F09D-7447-9ACB-E834BF87F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2E54D-D3F0-884E-8ED3-B898C3B5D9C8}" type="datetimeFigureOut">
              <a:rPr kumimoji="1" lang="ko-Kore-KR" altLang="en-US" smtClean="0"/>
              <a:t>01/03/2021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AAA567F-96C1-FE4C-BCAD-1D53A68DD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BF52C0B-770B-DA44-AB86-1D62C00F0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0151-19DC-A546-B6CF-16E79BDE992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32229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28942F-9BC9-F042-A98F-E5AF5937C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BDB109-2B3D-7C46-877E-AEFFBB886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2E54D-D3F0-884E-8ED3-B898C3B5D9C8}" type="datetimeFigureOut">
              <a:rPr kumimoji="1" lang="ko-Kore-KR" altLang="en-US" smtClean="0"/>
              <a:t>01/03/2021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747B1E9-AF10-AB43-8B9D-7E920D2BD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088646-5046-6E44-94FA-7BB50102C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0151-19DC-A546-B6CF-16E79BDE992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5335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0D64932-AF38-E842-B930-6B052FCFC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2E54D-D3F0-884E-8ED3-B898C3B5D9C8}" type="datetimeFigureOut">
              <a:rPr kumimoji="1" lang="ko-Kore-KR" altLang="en-US" smtClean="0"/>
              <a:t>01/03/2021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39626D8-77D8-4941-B07E-729D7BF9E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C697BE-125C-0748-B19A-A25CE5932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0151-19DC-A546-B6CF-16E79BDE992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1807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DBD297-ACC3-0C4B-B9AB-1935EE3BF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CCCD07-9290-2449-A0FF-E729FAFC9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E61762-8FA6-2F4C-87DA-A75D4AA8DF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2260DE-B4B9-8C42-923C-AB5C4F45A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2E54D-D3F0-884E-8ED3-B898C3B5D9C8}" type="datetimeFigureOut">
              <a:rPr kumimoji="1" lang="ko-Kore-KR" altLang="en-US" smtClean="0"/>
              <a:t>01/03/2021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DC6AA3-5C4A-D947-B242-5AA7A369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528ED4-19D6-8248-A349-611AA69B7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0151-19DC-A546-B6CF-16E79BDE992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48289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D9BB71-B5E7-CA46-AB74-1503F7444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9172A11-A142-094A-8391-83072B29C7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468D24-417D-6A40-B391-27F135F256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F85DBB-EB9D-2648-A0B3-40E7C12B4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2E54D-D3F0-884E-8ED3-B898C3B5D9C8}" type="datetimeFigureOut">
              <a:rPr kumimoji="1" lang="ko-Kore-KR" altLang="en-US" smtClean="0"/>
              <a:t>01/03/2021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B1932D-AB33-4D45-A142-899921A81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E26B80-33EB-DA46-9DA7-86AC157FB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80151-19DC-A546-B6CF-16E79BDE992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41807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7747787-6FF8-6845-93C9-862954E07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DAFA0F-8435-B24D-88B0-71FEDED54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2E7D43-23F5-EF49-8990-F3DBF919CD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배달의민족 주아" panose="02020603020101020101" pitchFamily="18" charset="-127"/>
              </a:defRPr>
            </a:lvl1pPr>
          </a:lstStyle>
          <a:p>
            <a:fld id="{6AE2E54D-D3F0-884E-8ED3-B898C3B5D9C8}" type="datetimeFigureOut">
              <a:rPr kumimoji="1" lang="ko-Kore-KR" altLang="en-US" smtClean="0"/>
              <a:pPr/>
              <a:t>01/03/2021</a:t>
            </a:fld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3E4721-6002-1B49-B7A1-2B47E844FA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배달의민족 주아" panose="02020603020101020101" pitchFamily="18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F1AFEA-CFE8-844C-B92C-113566F5D0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배달의민족 주아" panose="02020603020101020101" pitchFamily="18" charset="-127"/>
              </a:defRPr>
            </a:lvl1pPr>
          </a:lstStyle>
          <a:p>
            <a:fld id="{A7880151-19DC-A546-B6CF-16E79BDE992E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64172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49B0618-BC8F-4C9F-A954-E8145C0DC921}"/>
              </a:ext>
            </a:extLst>
          </p:cNvPr>
          <p:cNvCxnSpPr/>
          <p:nvPr/>
        </p:nvCxnSpPr>
        <p:spPr>
          <a:xfrm>
            <a:off x="638175" y="809625"/>
            <a:ext cx="1447800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9CEA53E-C345-43DF-8243-BCE6BC82E450}"/>
              </a:ext>
            </a:extLst>
          </p:cNvPr>
          <p:cNvCxnSpPr/>
          <p:nvPr/>
        </p:nvCxnSpPr>
        <p:spPr>
          <a:xfrm>
            <a:off x="10462124" y="6207478"/>
            <a:ext cx="118586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6" name="TextBox 16">
            <a:extLst>
              <a:ext uri="{FF2B5EF4-FFF2-40B4-BE49-F238E27FC236}">
                <a16:creationId xmlns:a16="http://schemas.microsoft.com/office/drawing/2014/main" id="{EBCBDAC7-6693-486F-8602-8891BB1C21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4438" y="5343525"/>
            <a:ext cx="3000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C75C21-EFE3-4D80-B153-FEE647AD2D7E}"/>
              </a:ext>
            </a:extLst>
          </p:cNvPr>
          <p:cNvSpPr txBox="1"/>
          <p:nvPr/>
        </p:nvSpPr>
        <p:spPr>
          <a:xfrm>
            <a:off x="2360295" y="1873746"/>
            <a:ext cx="38443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kumimoji="1"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 람다 표현식</a:t>
            </a:r>
            <a:endParaRPr kumimoji="1" lang="en-US" altLang="ko-KR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D30FA07D-8091-4744-9CE2-39EF1100EE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8585" y="6207478"/>
            <a:ext cx="13729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kumimoji="0"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취업가즈아</a:t>
            </a:r>
            <a:endParaRPr kumimoji="0"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5ED937-45C2-4836-8BCA-B145360CB693}"/>
              </a:ext>
            </a:extLst>
          </p:cNvPr>
          <p:cNvSpPr txBox="1"/>
          <p:nvPr/>
        </p:nvSpPr>
        <p:spPr>
          <a:xfrm>
            <a:off x="688653" y="883533"/>
            <a:ext cx="7193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발표 순서</a:t>
            </a:r>
            <a:endParaRPr kumimoji="1"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308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extBox 12">
            <a:extLst>
              <a:ext uri="{FF2B5EF4-FFF2-40B4-BE49-F238E27FC236}">
                <a16:creationId xmlns:a16="http://schemas.microsoft.com/office/drawing/2014/main" id="{5EDF5E07-2D97-4D3A-BDD6-0A607D1BA0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8585" y="6207478"/>
            <a:ext cx="13729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kumimoji="0"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취업가즈아</a:t>
            </a:r>
            <a:endParaRPr kumimoji="0"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49B0618-BC8F-4C9F-A954-E8145C0DC921}"/>
              </a:ext>
            </a:extLst>
          </p:cNvPr>
          <p:cNvCxnSpPr/>
          <p:nvPr/>
        </p:nvCxnSpPr>
        <p:spPr>
          <a:xfrm>
            <a:off x="638175" y="809625"/>
            <a:ext cx="1447800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9CEA53E-C345-43DF-8243-BCE6BC82E450}"/>
              </a:ext>
            </a:extLst>
          </p:cNvPr>
          <p:cNvCxnSpPr/>
          <p:nvPr/>
        </p:nvCxnSpPr>
        <p:spPr>
          <a:xfrm>
            <a:off x="10462124" y="6207478"/>
            <a:ext cx="118586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6" name="TextBox 16">
            <a:extLst>
              <a:ext uri="{FF2B5EF4-FFF2-40B4-BE49-F238E27FC236}">
                <a16:creationId xmlns:a16="http://schemas.microsoft.com/office/drawing/2014/main" id="{EBCBDAC7-6693-486F-8602-8891BB1C21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4438" y="5591439"/>
            <a:ext cx="3000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1F248C2-FF88-4F98-9AA4-35CD648DAEBC}"/>
              </a:ext>
            </a:extLst>
          </p:cNvPr>
          <p:cNvCxnSpPr/>
          <p:nvPr/>
        </p:nvCxnSpPr>
        <p:spPr>
          <a:xfrm>
            <a:off x="10462124" y="6207478"/>
            <a:ext cx="118586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6">
            <a:extLst>
              <a:ext uri="{FF2B5EF4-FFF2-40B4-BE49-F238E27FC236}">
                <a16:creationId xmlns:a16="http://schemas.microsoft.com/office/drawing/2014/main" id="{8FFE72DA-9B30-45D6-BC16-9E332FBAD9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4438" y="5591439"/>
            <a:ext cx="3000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480C60-3BD2-4E93-BAF7-97E8CD3E6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806" y="809625"/>
            <a:ext cx="659130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067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extBox 12">
            <a:extLst>
              <a:ext uri="{FF2B5EF4-FFF2-40B4-BE49-F238E27FC236}">
                <a16:creationId xmlns:a16="http://schemas.microsoft.com/office/drawing/2014/main" id="{5EDF5E07-2D97-4D3A-BDD6-0A607D1BA0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8585" y="6207478"/>
            <a:ext cx="13729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kumimoji="0"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취업가즈아</a:t>
            </a:r>
            <a:endParaRPr kumimoji="0"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49B0618-BC8F-4C9F-A954-E8145C0DC921}"/>
              </a:ext>
            </a:extLst>
          </p:cNvPr>
          <p:cNvCxnSpPr/>
          <p:nvPr/>
        </p:nvCxnSpPr>
        <p:spPr>
          <a:xfrm>
            <a:off x="638175" y="809625"/>
            <a:ext cx="1447800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9CEA53E-C345-43DF-8243-BCE6BC82E450}"/>
              </a:ext>
            </a:extLst>
          </p:cNvPr>
          <p:cNvCxnSpPr/>
          <p:nvPr/>
        </p:nvCxnSpPr>
        <p:spPr>
          <a:xfrm>
            <a:off x="10462124" y="6207478"/>
            <a:ext cx="118586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6" name="TextBox 16">
            <a:extLst>
              <a:ext uri="{FF2B5EF4-FFF2-40B4-BE49-F238E27FC236}">
                <a16:creationId xmlns:a16="http://schemas.microsoft.com/office/drawing/2014/main" id="{EBCBDAC7-6693-486F-8602-8891BB1C21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4438" y="5591439"/>
            <a:ext cx="3000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1F248C2-FF88-4F98-9AA4-35CD648DAEBC}"/>
              </a:ext>
            </a:extLst>
          </p:cNvPr>
          <p:cNvCxnSpPr/>
          <p:nvPr/>
        </p:nvCxnSpPr>
        <p:spPr>
          <a:xfrm>
            <a:off x="10462124" y="6207478"/>
            <a:ext cx="118586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6">
            <a:extLst>
              <a:ext uri="{FF2B5EF4-FFF2-40B4-BE49-F238E27FC236}">
                <a16:creationId xmlns:a16="http://schemas.microsoft.com/office/drawing/2014/main" id="{8FFE72DA-9B30-45D6-BC16-9E332FBAD9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4438" y="5591439"/>
            <a:ext cx="3000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F5B467-FE1D-4B5A-9C87-DA9FE13AB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512" y="716241"/>
            <a:ext cx="7800975" cy="56673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E85F793-26FD-43C9-A479-85B44A59CBC0}"/>
              </a:ext>
            </a:extLst>
          </p:cNvPr>
          <p:cNvSpPr/>
          <p:nvPr/>
        </p:nvSpPr>
        <p:spPr>
          <a:xfrm>
            <a:off x="2209337" y="3431214"/>
            <a:ext cx="7787150" cy="2952402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2FA0C4-0486-4254-97B8-C6C2010B0C50}"/>
              </a:ext>
            </a:extLst>
          </p:cNvPr>
          <p:cNvSpPr txBox="1"/>
          <p:nvPr/>
        </p:nvSpPr>
        <p:spPr>
          <a:xfrm>
            <a:off x="636806" y="1024115"/>
            <a:ext cx="150393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kumimoji="1"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단계</a:t>
            </a:r>
            <a:br>
              <a:rPr kumimoji="1"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kumimoji="1"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코드전달</a:t>
            </a:r>
            <a:endParaRPr kumimoji="1"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6755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extBox 12">
            <a:extLst>
              <a:ext uri="{FF2B5EF4-FFF2-40B4-BE49-F238E27FC236}">
                <a16:creationId xmlns:a16="http://schemas.microsoft.com/office/drawing/2014/main" id="{5EDF5E07-2D97-4D3A-BDD6-0A607D1BA0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8585" y="6207478"/>
            <a:ext cx="13729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kumimoji="0"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취업가즈아</a:t>
            </a:r>
            <a:endParaRPr kumimoji="0"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49B0618-BC8F-4C9F-A954-E8145C0DC921}"/>
              </a:ext>
            </a:extLst>
          </p:cNvPr>
          <p:cNvCxnSpPr/>
          <p:nvPr/>
        </p:nvCxnSpPr>
        <p:spPr>
          <a:xfrm>
            <a:off x="638175" y="809625"/>
            <a:ext cx="1447800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9CEA53E-C345-43DF-8243-BCE6BC82E450}"/>
              </a:ext>
            </a:extLst>
          </p:cNvPr>
          <p:cNvCxnSpPr/>
          <p:nvPr/>
        </p:nvCxnSpPr>
        <p:spPr>
          <a:xfrm>
            <a:off x="10462124" y="6207478"/>
            <a:ext cx="118586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6" name="TextBox 16">
            <a:extLst>
              <a:ext uri="{FF2B5EF4-FFF2-40B4-BE49-F238E27FC236}">
                <a16:creationId xmlns:a16="http://schemas.microsoft.com/office/drawing/2014/main" id="{EBCBDAC7-6693-486F-8602-8891BB1C21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4438" y="5591439"/>
            <a:ext cx="3000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1F248C2-FF88-4F98-9AA4-35CD648DAEBC}"/>
              </a:ext>
            </a:extLst>
          </p:cNvPr>
          <p:cNvCxnSpPr/>
          <p:nvPr/>
        </p:nvCxnSpPr>
        <p:spPr>
          <a:xfrm>
            <a:off x="10462124" y="6207478"/>
            <a:ext cx="118586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6">
            <a:extLst>
              <a:ext uri="{FF2B5EF4-FFF2-40B4-BE49-F238E27FC236}">
                <a16:creationId xmlns:a16="http://schemas.microsoft.com/office/drawing/2014/main" id="{8FFE72DA-9B30-45D6-BC16-9E332FBAD9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4438" y="5591439"/>
            <a:ext cx="3000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F9FE11-0D7A-4D3F-87E6-4154D8D21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358" y="1477244"/>
            <a:ext cx="6734175" cy="49149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0BA40C-6CF1-4115-A06E-AC594B76F04E}"/>
              </a:ext>
            </a:extLst>
          </p:cNvPr>
          <p:cNvSpPr/>
          <p:nvPr/>
        </p:nvSpPr>
        <p:spPr>
          <a:xfrm>
            <a:off x="3279048" y="4068907"/>
            <a:ext cx="5672830" cy="2317643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16E8DA-507B-4169-B42F-94A63E11B105}"/>
              </a:ext>
            </a:extLst>
          </p:cNvPr>
          <p:cNvSpPr txBox="1"/>
          <p:nvPr/>
        </p:nvSpPr>
        <p:spPr>
          <a:xfrm>
            <a:off x="1586718" y="271016"/>
            <a:ext cx="27174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kumimoji="1"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단계</a:t>
            </a:r>
            <a:br>
              <a:rPr kumimoji="1"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kumimoji="1"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익명 클래스 사용</a:t>
            </a:r>
            <a:endParaRPr kumimoji="1"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7338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extBox 12">
            <a:extLst>
              <a:ext uri="{FF2B5EF4-FFF2-40B4-BE49-F238E27FC236}">
                <a16:creationId xmlns:a16="http://schemas.microsoft.com/office/drawing/2014/main" id="{5EDF5E07-2D97-4D3A-BDD6-0A607D1BA0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8585" y="6207478"/>
            <a:ext cx="13729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kumimoji="0"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취업가즈아</a:t>
            </a:r>
            <a:endParaRPr kumimoji="0"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49B0618-BC8F-4C9F-A954-E8145C0DC921}"/>
              </a:ext>
            </a:extLst>
          </p:cNvPr>
          <p:cNvCxnSpPr/>
          <p:nvPr/>
        </p:nvCxnSpPr>
        <p:spPr>
          <a:xfrm>
            <a:off x="638175" y="809625"/>
            <a:ext cx="1447800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9CEA53E-C345-43DF-8243-BCE6BC82E450}"/>
              </a:ext>
            </a:extLst>
          </p:cNvPr>
          <p:cNvCxnSpPr/>
          <p:nvPr/>
        </p:nvCxnSpPr>
        <p:spPr>
          <a:xfrm>
            <a:off x="10462124" y="6207478"/>
            <a:ext cx="118586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6" name="TextBox 16">
            <a:extLst>
              <a:ext uri="{FF2B5EF4-FFF2-40B4-BE49-F238E27FC236}">
                <a16:creationId xmlns:a16="http://schemas.microsoft.com/office/drawing/2014/main" id="{EBCBDAC7-6693-486F-8602-8891BB1C21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4438" y="5591439"/>
            <a:ext cx="3000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1F248C2-FF88-4F98-9AA4-35CD648DAEBC}"/>
              </a:ext>
            </a:extLst>
          </p:cNvPr>
          <p:cNvCxnSpPr/>
          <p:nvPr/>
        </p:nvCxnSpPr>
        <p:spPr>
          <a:xfrm>
            <a:off x="10462124" y="6207478"/>
            <a:ext cx="118586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6">
            <a:extLst>
              <a:ext uri="{FF2B5EF4-FFF2-40B4-BE49-F238E27FC236}">
                <a16:creationId xmlns:a16="http://schemas.microsoft.com/office/drawing/2014/main" id="{8FFE72DA-9B30-45D6-BC16-9E332FBAD9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4438" y="5591439"/>
            <a:ext cx="3000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1CD0AD2-F32C-4550-B933-26D5137CF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392" y="2032780"/>
            <a:ext cx="8324850" cy="374332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A59D2D5-40C8-4EED-980B-63FF35C5988D}"/>
              </a:ext>
            </a:extLst>
          </p:cNvPr>
          <p:cNvSpPr/>
          <p:nvPr/>
        </p:nvSpPr>
        <p:spPr>
          <a:xfrm>
            <a:off x="2503503" y="4758434"/>
            <a:ext cx="7526739" cy="541538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3C7305-7B5B-46D2-9AEB-5810FE281D40}"/>
              </a:ext>
            </a:extLst>
          </p:cNvPr>
          <p:cNvSpPr txBox="1"/>
          <p:nvPr/>
        </p:nvSpPr>
        <p:spPr>
          <a:xfrm>
            <a:off x="1586718" y="739168"/>
            <a:ext cx="27174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kumimoji="1"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단계</a:t>
            </a:r>
            <a:br>
              <a:rPr kumimoji="1"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kumimoji="1"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람다 표현식 사용</a:t>
            </a:r>
            <a:endParaRPr kumimoji="1"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0159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extBox 12">
            <a:extLst>
              <a:ext uri="{FF2B5EF4-FFF2-40B4-BE49-F238E27FC236}">
                <a16:creationId xmlns:a16="http://schemas.microsoft.com/office/drawing/2014/main" id="{5EDF5E07-2D97-4D3A-BDD6-0A607D1BA0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8585" y="6207478"/>
            <a:ext cx="13729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kumimoji="0"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취업가즈아</a:t>
            </a:r>
            <a:endParaRPr kumimoji="0"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49B0618-BC8F-4C9F-A954-E8145C0DC921}"/>
              </a:ext>
            </a:extLst>
          </p:cNvPr>
          <p:cNvCxnSpPr/>
          <p:nvPr/>
        </p:nvCxnSpPr>
        <p:spPr>
          <a:xfrm>
            <a:off x="638175" y="809625"/>
            <a:ext cx="1447800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9CEA53E-C345-43DF-8243-BCE6BC82E450}"/>
              </a:ext>
            </a:extLst>
          </p:cNvPr>
          <p:cNvCxnSpPr/>
          <p:nvPr/>
        </p:nvCxnSpPr>
        <p:spPr>
          <a:xfrm>
            <a:off x="10462124" y="6207478"/>
            <a:ext cx="118586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6" name="TextBox 16">
            <a:extLst>
              <a:ext uri="{FF2B5EF4-FFF2-40B4-BE49-F238E27FC236}">
                <a16:creationId xmlns:a16="http://schemas.microsoft.com/office/drawing/2014/main" id="{EBCBDAC7-6693-486F-8602-8891BB1C21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4438" y="5591439"/>
            <a:ext cx="3000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1F248C2-FF88-4F98-9AA4-35CD648DAEBC}"/>
              </a:ext>
            </a:extLst>
          </p:cNvPr>
          <p:cNvCxnSpPr/>
          <p:nvPr/>
        </p:nvCxnSpPr>
        <p:spPr>
          <a:xfrm>
            <a:off x="10462124" y="6207478"/>
            <a:ext cx="118586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6">
            <a:extLst>
              <a:ext uri="{FF2B5EF4-FFF2-40B4-BE49-F238E27FC236}">
                <a16:creationId xmlns:a16="http://schemas.microsoft.com/office/drawing/2014/main" id="{8FFE72DA-9B30-45D6-BC16-9E332FBAD9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4438" y="5591439"/>
            <a:ext cx="3000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EB9ABE-F563-413F-8528-690765F14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737" y="1933839"/>
            <a:ext cx="6486525" cy="36576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E860A48-9106-40B5-B062-B2D01FB0A592}"/>
              </a:ext>
            </a:extLst>
          </p:cNvPr>
          <p:cNvSpPr/>
          <p:nvPr/>
        </p:nvSpPr>
        <p:spPr>
          <a:xfrm>
            <a:off x="3648722" y="4625272"/>
            <a:ext cx="5584055" cy="541538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F72C60-F9F1-405A-8CB9-B7B2F7DBC99C}"/>
              </a:ext>
            </a:extLst>
          </p:cNvPr>
          <p:cNvSpPr txBox="1"/>
          <p:nvPr/>
        </p:nvSpPr>
        <p:spPr>
          <a:xfrm>
            <a:off x="2172643" y="727952"/>
            <a:ext cx="270298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r>
              <a:rPr kumimoji="1"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단계</a:t>
            </a:r>
            <a:br>
              <a:rPr kumimoji="1"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kumimoji="1"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메서드 참조 사용</a:t>
            </a:r>
            <a:endParaRPr kumimoji="1"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193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extBox 12">
            <a:extLst>
              <a:ext uri="{FF2B5EF4-FFF2-40B4-BE49-F238E27FC236}">
                <a16:creationId xmlns:a16="http://schemas.microsoft.com/office/drawing/2014/main" id="{5EDF5E07-2D97-4D3A-BDD6-0A607D1BA0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8585" y="6207478"/>
            <a:ext cx="13729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kumimoji="0"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취업가즈아</a:t>
            </a:r>
            <a:endParaRPr kumimoji="0"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49B0618-BC8F-4C9F-A954-E8145C0DC921}"/>
              </a:ext>
            </a:extLst>
          </p:cNvPr>
          <p:cNvCxnSpPr/>
          <p:nvPr/>
        </p:nvCxnSpPr>
        <p:spPr>
          <a:xfrm>
            <a:off x="638175" y="809625"/>
            <a:ext cx="1447800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9CEA53E-C345-43DF-8243-BCE6BC82E450}"/>
              </a:ext>
            </a:extLst>
          </p:cNvPr>
          <p:cNvCxnSpPr/>
          <p:nvPr/>
        </p:nvCxnSpPr>
        <p:spPr>
          <a:xfrm>
            <a:off x="10462124" y="6207478"/>
            <a:ext cx="118586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6" name="TextBox 16">
            <a:extLst>
              <a:ext uri="{FF2B5EF4-FFF2-40B4-BE49-F238E27FC236}">
                <a16:creationId xmlns:a16="http://schemas.microsoft.com/office/drawing/2014/main" id="{EBCBDAC7-6693-486F-8602-8891BB1C21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4438" y="5591439"/>
            <a:ext cx="3000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1F248C2-FF88-4F98-9AA4-35CD648DAEBC}"/>
              </a:ext>
            </a:extLst>
          </p:cNvPr>
          <p:cNvCxnSpPr/>
          <p:nvPr/>
        </p:nvCxnSpPr>
        <p:spPr>
          <a:xfrm>
            <a:off x="10462124" y="6207478"/>
            <a:ext cx="118586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BD3DCF8-272F-4A88-85A7-FA0C33EEDB5A}"/>
              </a:ext>
            </a:extLst>
          </p:cNvPr>
          <p:cNvSpPr txBox="1"/>
          <p:nvPr/>
        </p:nvSpPr>
        <p:spPr>
          <a:xfrm>
            <a:off x="1197006" y="1850851"/>
            <a:ext cx="9591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kumimoji="1"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람다 표현식은</a:t>
            </a:r>
            <a:r>
              <a:rPr kumimoji="1"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kumimoji="1"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파라미터 리스트</a:t>
            </a:r>
            <a:r>
              <a:rPr kumimoji="1"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, </a:t>
            </a:r>
            <a:r>
              <a:rPr kumimoji="1"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화살표</a:t>
            </a:r>
            <a:r>
              <a:rPr kumimoji="1"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, </a:t>
            </a:r>
            <a:r>
              <a:rPr kumimoji="1"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람다 바디</a:t>
            </a:r>
            <a:r>
              <a:rPr kumimoji="1"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kumimoji="1"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이루어진다</a:t>
            </a:r>
            <a:r>
              <a:rPr kumimoji="1"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5D4E7B-2D30-42AE-A2C8-5FB4DAAB6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975" y="953478"/>
            <a:ext cx="8172450" cy="685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92E8837-E858-48DF-8E98-051BF4975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975" y="2565876"/>
            <a:ext cx="2543175" cy="3619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588291-7ADC-4C68-AE07-77A7D350E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519" y="2565876"/>
            <a:ext cx="1400175" cy="3714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4203E3-B503-4609-B9C7-656CB47E3EAA}"/>
              </a:ext>
            </a:extLst>
          </p:cNvPr>
          <p:cNvSpPr txBox="1"/>
          <p:nvPr/>
        </p:nvSpPr>
        <p:spPr>
          <a:xfrm>
            <a:off x="1197005" y="3142525"/>
            <a:ext cx="95912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kumimoji="1"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 </a:t>
            </a:r>
            <a:r>
              <a:rPr kumimoji="1"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디스크립터</a:t>
            </a:r>
            <a:endParaRPr kumimoji="1"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atinLnBrk="1"/>
            <a:r>
              <a:rPr kumimoji="1"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함수형 인터페이스의 추상 메서드 </a:t>
            </a:r>
            <a:r>
              <a:rPr kumimoji="1"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시그니처를</a:t>
            </a:r>
            <a:r>
              <a:rPr kumimoji="1"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함수 </a:t>
            </a:r>
            <a:r>
              <a:rPr kumimoji="1"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디스크립터</a:t>
            </a:r>
            <a:r>
              <a:rPr kumimoji="1"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kumimoji="1"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라고</a:t>
            </a:r>
            <a:r>
              <a:rPr kumimoji="1"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한다</a:t>
            </a:r>
            <a:r>
              <a:rPr kumimoji="1"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D5FF5E-5D93-4388-87BC-4F5EC07BCF46}"/>
              </a:ext>
            </a:extLst>
          </p:cNvPr>
          <p:cNvSpPr txBox="1"/>
          <p:nvPr/>
        </p:nvSpPr>
        <p:spPr>
          <a:xfrm>
            <a:off x="1197006" y="4432158"/>
            <a:ext cx="95912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kumimoji="1" lang="en-US" altLang="ko-KR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java.util.function</a:t>
            </a:r>
            <a:r>
              <a:rPr kumimoji="1"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kumimoji="1"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패키지로 여러가지 새로운 함수형 인터페이스를 제공한다</a:t>
            </a:r>
            <a:r>
              <a:rPr kumimoji="1"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75C4954-514F-448A-971B-FFE2E1C7D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3866" y="5161572"/>
            <a:ext cx="21812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5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extBox 12">
            <a:extLst>
              <a:ext uri="{FF2B5EF4-FFF2-40B4-BE49-F238E27FC236}">
                <a16:creationId xmlns:a16="http://schemas.microsoft.com/office/drawing/2014/main" id="{5EDF5E07-2D97-4D3A-BDD6-0A607D1BA0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8585" y="6207478"/>
            <a:ext cx="13729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kumimoji="0"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취업가즈아</a:t>
            </a:r>
            <a:endParaRPr kumimoji="0"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49B0618-BC8F-4C9F-A954-E8145C0DC921}"/>
              </a:ext>
            </a:extLst>
          </p:cNvPr>
          <p:cNvCxnSpPr/>
          <p:nvPr/>
        </p:nvCxnSpPr>
        <p:spPr>
          <a:xfrm>
            <a:off x="638175" y="809625"/>
            <a:ext cx="1447800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9CEA53E-C345-43DF-8243-BCE6BC82E450}"/>
              </a:ext>
            </a:extLst>
          </p:cNvPr>
          <p:cNvCxnSpPr/>
          <p:nvPr/>
        </p:nvCxnSpPr>
        <p:spPr>
          <a:xfrm>
            <a:off x="10462124" y="6207478"/>
            <a:ext cx="118586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6" name="TextBox 16">
            <a:extLst>
              <a:ext uri="{FF2B5EF4-FFF2-40B4-BE49-F238E27FC236}">
                <a16:creationId xmlns:a16="http://schemas.microsoft.com/office/drawing/2014/main" id="{EBCBDAC7-6693-486F-8602-8891BB1C21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4438" y="5591439"/>
            <a:ext cx="3000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1F248C2-FF88-4F98-9AA4-35CD648DAEBC}"/>
              </a:ext>
            </a:extLst>
          </p:cNvPr>
          <p:cNvCxnSpPr/>
          <p:nvPr/>
        </p:nvCxnSpPr>
        <p:spPr>
          <a:xfrm>
            <a:off x="10462124" y="6207478"/>
            <a:ext cx="118586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BD3DCF8-272F-4A88-85A7-FA0C33EEDB5A}"/>
              </a:ext>
            </a:extLst>
          </p:cNvPr>
          <p:cNvSpPr txBox="1"/>
          <p:nvPr/>
        </p:nvSpPr>
        <p:spPr>
          <a:xfrm>
            <a:off x="1678301" y="2199756"/>
            <a:ext cx="88353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kumimoji="1"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유효성 검사 방법은 람다 표현식은 변수에 할당하거나 함수형 인터페이스를 인수로 받는 메서드로 전달할 수 있으며</a:t>
            </a:r>
            <a:r>
              <a:rPr kumimoji="1"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kumimoji="1"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함수형 인터페이스의 추상 메서드와 같은 </a:t>
            </a:r>
            <a:r>
              <a:rPr kumimoji="1"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시그니처를</a:t>
            </a:r>
            <a:r>
              <a:rPr kumimoji="1"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갖는다는 사실을 기억하면 된다</a:t>
            </a:r>
            <a:r>
              <a:rPr kumimoji="1"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869E20-2F5C-463E-8B42-D80AEF47A7C6}"/>
              </a:ext>
            </a:extLst>
          </p:cNvPr>
          <p:cNvSpPr txBox="1"/>
          <p:nvPr/>
        </p:nvSpPr>
        <p:spPr>
          <a:xfrm>
            <a:off x="1828485" y="988234"/>
            <a:ext cx="23599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유효성 검사</a:t>
            </a:r>
            <a:endParaRPr kumimoji="1" lang="en-US" altLang="ko-KR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160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extBox 12">
            <a:extLst>
              <a:ext uri="{FF2B5EF4-FFF2-40B4-BE49-F238E27FC236}">
                <a16:creationId xmlns:a16="http://schemas.microsoft.com/office/drawing/2014/main" id="{5EDF5E07-2D97-4D3A-BDD6-0A607D1BA0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8585" y="6207478"/>
            <a:ext cx="13729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kumimoji="0"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취업가즈아</a:t>
            </a:r>
            <a:endParaRPr kumimoji="0"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49B0618-BC8F-4C9F-A954-E8145C0DC921}"/>
              </a:ext>
            </a:extLst>
          </p:cNvPr>
          <p:cNvCxnSpPr/>
          <p:nvPr/>
        </p:nvCxnSpPr>
        <p:spPr>
          <a:xfrm>
            <a:off x="638175" y="809625"/>
            <a:ext cx="1447800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9CEA53E-C345-43DF-8243-BCE6BC82E450}"/>
              </a:ext>
            </a:extLst>
          </p:cNvPr>
          <p:cNvCxnSpPr/>
          <p:nvPr/>
        </p:nvCxnSpPr>
        <p:spPr>
          <a:xfrm>
            <a:off x="10462124" y="6207478"/>
            <a:ext cx="118586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6" name="TextBox 16">
            <a:extLst>
              <a:ext uri="{FF2B5EF4-FFF2-40B4-BE49-F238E27FC236}">
                <a16:creationId xmlns:a16="http://schemas.microsoft.com/office/drawing/2014/main" id="{EBCBDAC7-6693-486F-8602-8891BB1C21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4438" y="5591439"/>
            <a:ext cx="3000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1F248C2-FF88-4F98-9AA4-35CD648DAEBC}"/>
              </a:ext>
            </a:extLst>
          </p:cNvPr>
          <p:cNvCxnSpPr/>
          <p:nvPr/>
        </p:nvCxnSpPr>
        <p:spPr>
          <a:xfrm>
            <a:off x="10462124" y="6207478"/>
            <a:ext cx="118586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BD3DCF8-272F-4A88-85A7-FA0C33EEDB5A}"/>
              </a:ext>
            </a:extLst>
          </p:cNvPr>
          <p:cNvSpPr txBox="1"/>
          <p:nvPr/>
        </p:nvSpPr>
        <p:spPr>
          <a:xfrm>
            <a:off x="1678301" y="1076372"/>
            <a:ext cx="88353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kumimoji="1"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메서드 참조</a:t>
            </a:r>
            <a:endParaRPr kumimoji="1"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atinLnBrk="1"/>
            <a:endParaRPr kumimoji="1"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atinLnBrk="1"/>
            <a:r>
              <a:rPr kumimoji="1"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::</a:t>
            </a:r>
          </a:p>
          <a:p>
            <a:pPr latinLnBrk="1"/>
            <a:endParaRPr kumimoji="1"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atinLnBrk="1"/>
            <a:r>
              <a:rPr kumimoji="1"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메서드 참조는 특정 </a:t>
            </a:r>
            <a:r>
              <a:rPr kumimoji="1"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메서드만을</a:t>
            </a:r>
            <a:r>
              <a:rPr kumimoji="1"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호출하는 람다의 축약형</a:t>
            </a:r>
            <a:endParaRPr kumimoji="1"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atinLnBrk="1"/>
            <a:endParaRPr kumimoji="1"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atinLnBrk="1"/>
            <a:r>
              <a:rPr kumimoji="1"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kumimoji="1"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설명</a:t>
            </a:r>
            <a:r>
              <a:rPr kumimoji="1"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</a:p>
          <a:p>
            <a:pPr latinLnBrk="1"/>
            <a:endParaRPr kumimoji="1"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atinLnBrk="1"/>
            <a:r>
              <a:rPr kumimoji="1"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결과적으로 가독성을 높일 수 있다</a:t>
            </a:r>
            <a:r>
              <a:rPr kumimoji="1"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907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extBox 12">
            <a:extLst>
              <a:ext uri="{FF2B5EF4-FFF2-40B4-BE49-F238E27FC236}">
                <a16:creationId xmlns:a16="http://schemas.microsoft.com/office/drawing/2014/main" id="{5EDF5E07-2D97-4D3A-BDD6-0A607D1BA0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8585" y="6207478"/>
            <a:ext cx="13729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kumimoji="0"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취업가즈아</a:t>
            </a:r>
            <a:endParaRPr kumimoji="0"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49B0618-BC8F-4C9F-A954-E8145C0DC921}"/>
              </a:ext>
            </a:extLst>
          </p:cNvPr>
          <p:cNvCxnSpPr/>
          <p:nvPr/>
        </p:nvCxnSpPr>
        <p:spPr>
          <a:xfrm>
            <a:off x="638175" y="809625"/>
            <a:ext cx="1447800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9CEA53E-C345-43DF-8243-BCE6BC82E450}"/>
              </a:ext>
            </a:extLst>
          </p:cNvPr>
          <p:cNvCxnSpPr/>
          <p:nvPr/>
        </p:nvCxnSpPr>
        <p:spPr>
          <a:xfrm>
            <a:off x="10462124" y="6207478"/>
            <a:ext cx="118586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6" name="TextBox 16">
            <a:extLst>
              <a:ext uri="{FF2B5EF4-FFF2-40B4-BE49-F238E27FC236}">
                <a16:creationId xmlns:a16="http://schemas.microsoft.com/office/drawing/2014/main" id="{EBCBDAC7-6693-486F-8602-8891BB1C21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4438" y="5591439"/>
            <a:ext cx="3000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1F248C2-FF88-4F98-9AA4-35CD648DAEBC}"/>
              </a:ext>
            </a:extLst>
          </p:cNvPr>
          <p:cNvCxnSpPr/>
          <p:nvPr/>
        </p:nvCxnSpPr>
        <p:spPr>
          <a:xfrm>
            <a:off x="10462124" y="6207478"/>
            <a:ext cx="118586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BD3DCF8-272F-4A88-85A7-FA0C33EEDB5A}"/>
              </a:ext>
            </a:extLst>
          </p:cNvPr>
          <p:cNvSpPr txBox="1"/>
          <p:nvPr/>
        </p:nvSpPr>
        <p:spPr>
          <a:xfrm>
            <a:off x="1678301" y="2097304"/>
            <a:ext cx="88353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kumimoji="1"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Comparator, Predicate, Function </a:t>
            </a:r>
            <a:r>
              <a:rPr kumimoji="1"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같은 함수형 인터페이스는 람다 표현식을 조합할 수 있는 다양한 디폴트 메서드를 제공한다</a:t>
            </a:r>
            <a:r>
              <a:rPr kumimoji="1"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429799-040C-4221-A45E-F50185710E6F}"/>
              </a:ext>
            </a:extLst>
          </p:cNvPr>
          <p:cNvSpPr txBox="1"/>
          <p:nvPr/>
        </p:nvSpPr>
        <p:spPr>
          <a:xfrm>
            <a:off x="1678301" y="3329536"/>
            <a:ext cx="88353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kumimoji="1"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람다와 동작 파라미터를 활용한 실행 </a:t>
            </a:r>
            <a:r>
              <a:rPr kumimoji="1"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어라운드</a:t>
            </a:r>
            <a:r>
              <a:rPr kumimoji="1"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패턴을 람다와 활용하면 유연성과 재사용성을 추가로 얻을 수 있다</a:t>
            </a:r>
            <a:r>
              <a:rPr kumimoji="1"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3963C3-3139-43D8-9985-7684AE462581}"/>
              </a:ext>
            </a:extLst>
          </p:cNvPr>
          <p:cNvSpPr txBox="1"/>
          <p:nvPr/>
        </p:nvSpPr>
        <p:spPr>
          <a:xfrm>
            <a:off x="1678301" y="4498192"/>
            <a:ext cx="8835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kumimoji="1"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기본형 특화 인터페이스와 </a:t>
            </a:r>
            <a:r>
              <a:rPr kumimoji="1"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언박싱</a:t>
            </a:r>
            <a:endParaRPr kumimoji="1"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8D6442-519D-4119-B2FF-612BBEA11819}"/>
              </a:ext>
            </a:extLst>
          </p:cNvPr>
          <p:cNvSpPr txBox="1"/>
          <p:nvPr/>
        </p:nvSpPr>
        <p:spPr>
          <a:xfrm>
            <a:off x="1678301" y="5222108"/>
            <a:ext cx="8835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kumimoji="1"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생성자 참조</a:t>
            </a:r>
            <a:endParaRPr kumimoji="1"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FDBA59-34FD-428C-B963-B7596E5FDD34}"/>
              </a:ext>
            </a:extLst>
          </p:cNvPr>
          <p:cNvSpPr txBox="1"/>
          <p:nvPr/>
        </p:nvSpPr>
        <p:spPr>
          <a:xfrm>
            <a:off x="1828485" y="988234"/>
            <a:ext cx="11384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 외</a:t>
            </a:r>
            <a:endParaRPr kumimoji="1" lang="en-US" altLang="ko-KR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408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49B0618-BC8F-4C9F-A954-E8145C0DC921}"/>
              </a:ext>
            </a:extLst>
          </p:cNvPr>
          <p:cNvCxnSpPr/>
          <p:nvPr/>
        </p:nvCxnSpPr>
        <p:spPr>
          <a:xfrm>
            <a:off x="638175" y="809625"/>
            <a:ext cx="1447800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9CEA53E-C345-43DF-8243-BCE6BC82E450}"/>
              </a:ext>
            </a:extLst>
          </p:cNvPr>
          <p:cNvCxnSpPr/>
          <p:nvPr/>
        </p:nvCxnSpPr>
        <p:spPr>
          <a:xfrm>
            <a:off x="10462124" y="6207478"/>
            <a:ext cx="118586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6" name="TextBox 16">
            <a:extLst>
              <a:ext uri="{FF2B5EF4-FFF2-40B4-BE49-F238E27FC236}">
                <a16:creationId xmlns:a16="http://schemas.microsoft.com/office/drawing/2014/main" id="{EBCBDAC7-6693-486F-8602-8891BB1C21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4438" y="5343525"/>
            <a:ext cx="3000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C75C21-EFE3-4D80-B153-FEE647AD2D7E}"/>
              </a:ext>
            </a:extLst>
          </p:cNvPr>
          <p:cNvSpPr txBox="1"/>
          <p:nvPr/>
        </p:nvSpPr>
        <p:spPr>
          <a:xfrm>
            <a:off x="2360295" y="1873746"/>
            <a:ext cx="433484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함수형 프로그래밍</a:t>
            </a:r>
            <a:endParaRPr kumimoji="1" lang="en-US" altLang="ko-KR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kumimoji="1"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람다</a:t>
            </a:r>
            <a:endParaRPr kumimoji="1" lang="en-US" altLang="ko-KR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kumimoji="1"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메서드 참조</a:t>
            </a:r>
            <a:endParaRPr kumimoji="1" lang="en-US" altLang="ko-KR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D30FA07D-8091-4744-9CE2-39EF1100EE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8585" y="6207478"/>
            <a:ext cx="13729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kumimoji="0"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취업가즈아</a:t>
            </a:r>
            <a:endParaRPr kumimoji="0"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5ED937-45C2-4836-8BCA-B145360CB693}"/>
              </a:ext>
            </a:extLst>
          </p:cNvPr>
          <p:cNvSpPr txBox="1"/>
          <p:nvPr/>
        </p:nvSpPr>
        <p:spPr>
          <a:xfrm>
            <a:off x="688653" y="883533"/>
            <a:ext cx="7193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발표 순서</a:t>
            </a:r>
            <a:endParaRPr kumimoji="1"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052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extBox 12">
            <a:extLst>
              <a:ext uri="{FF2B5EF4-FFF2-40B4-BE49-F238E27FC236}">
                <a16:creationId xmlns:a16="http://schemas.microsoft.com/office/drawing/2014/main" id="{5EDF5E07-2D97-4D3A-BDD6-0A607D1BA0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8585" y="6207478"/>
            <a:ext cx="13729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kumimoji="0"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취업가즈아</a:t>
            </a:r>
            <a:endParaRPr kumimoji="0"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49B0618-BC8F-4C9F-A954-E8145C0DC921}"/>
              </a:ext>
            </a:extLst>
          </p:cNvPr>
          <p:cNvCxnSpPr/>
          <p:nvPr/>
        </p:nvCxnSpPr>
        <p:spPr>
          <a:xfrm>
            <a:off x="638175" y="809625"/>
            <a:ext cx="1447800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9CEA53E-C345-43DF-8243-BCE6BC82E450}"/>
              </a:ext>
            </a:extLst>
          </p:cNvPr>
          <p:cNvCxnSpPr/>
          <p:nvPr/>
        </p:nvCxnSpPr>
        <p:spPr>
          <a:xfrm>
            <a:off x="10462124" y="6207478"/>
            <a:ext cx="118586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6" name="TextBox 16">
            <a:extLst>
              <a:ext uri="{FF2B5EF4-FFF2-40B4-BE49-F238E27FC236}">
                <a16:creationId xmlns:a16="http://schemas.microsoft.com/office/drawing/2014/main" id="{EBCBDAC7-6693-486F-8602-8891BB1C21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4438" y="5591439"/>
            <a:ext cx="3000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1F248C2-FF88-4F98-9AA4-35CD648DAEBC}"/>
              </a:ext>
            </a:extLst>
          </p:cNvPr>
          <p:cNvCxnSpPr/>
          <p:nvPr/>
        </p:nvCxnSpPr>
        <p:spPr>
          <a:xfrm>
            <a:off x="10462124" y="6207478"/>
            <a:ext cx="118586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BD3DCF8-272F-4A88-85A7-FA0C33EEDB5A}"/>
              </a:ext>
            </a:extLst>
          </p:cNvPr>
          <p:cNvSpPr txBox="1"/>
          <p:nvPr/>
        </p:nvSpPr>
        <p:spPr>
          <a:xfrm>
            <a:off x="1678301" y="2098661"/>
            <a:ext cx="883539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endParaRPr kumimoji="1"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atinLnBrk="1"/>
            <a:r>
              <a:rPr kumimoji="1"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함수형 프로그래밍은 프로그래밍 </a:t>
            </a:r>
            <a:r>
              <a:rPr kumimoji="1"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패러다임중</a:t>
            </a:r>
            <a:r>
              <a:rPr kumimoji="1"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하나</a:t>
            </a:r>
            <a:endParaRPr kumimoji="1"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atinLnBrk="1"/>
            <a:endParaRPr kumimoji="1"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atinLnBrk="1"/>
            <a:r>
              <a:rPr kumimoji="1"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함수의 입력만을 의존하여 출력을 만드는 구조로 외부에 상태를 변경하는 것을 지양하는 패러다임</a:t>
            </a:r>
            <a:endParaRPr kumimoji="1"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atinLnBrk="1"/>
            <a:endParaRPr kumimoji="1"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9E3EAB-1357-44F7-A18C-6850AF26F735}"/>
              </a:ext>
            </a:extLst>
          </p:cNvPr>
          <p:cNvSpPr txBox="1"/>
          <p:nvPr/>
        </p:nvSpPr>
        <p:spPr>
          <a:xfrm>
            <a:off x="1678301" y="954450"/>
            <a:ext cx="4315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함수형 프로그래밍</a:t>
            </a:r>
            <a:endParaRPr kumimoji="1" lang="en-US" altLang="ko-KR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082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extBox 12">
            <a:extLst>
              <a:ext uri="{FF2B5EF4-FFF2-40B4-BE49-F238E27FC236}">
                <a16:creationId xmlns:a16="http://schemas.microsoft.com/office/drawing/2014/main" id="{5EDF5E07-2D97-4D3A-BDD6-0A607D1BA0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8585" y="6207478"/>
            <a:ext cx="13729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kumimoji="0"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취업가즈아</a:t>
            </a:r>
            <a:endParaRPr kumimoji="0"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49B0618-BC8F-4C9F-A954-E8145C0DC921}"/>
              </a:ext>
            </a:extLst>
          </p:cNvPr>
          <p:cNvCxnSpPr/>
          <p:nvPr/>
        </p:nvCxnSpPr>
        <p:spPr>
          <a:xfrm>
            <a:off x="638175" y="809625"/>
            <a:ext cx="1447800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9CEA53E-C345-43DF-8243-BCE6BC82E450}"/>
              </a:ext>
            </a:extLst>
          </p:cNvPr>
          <p:cNvCxnSpPr/>
          <p:nvPr/>
        </p:nvCxnSpPr>
        <p:spPr>
          <a:xfrm>
            <a:off x="10462124" y="6207478"/>
            <a:ext cx="118586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6" name="TextBox 16">
            <a:extLst>
              <a:ext uri="{FF2B5EF4-FFF2-40B4-BE49-F238E27FC236}">
                <a16:creationId xmlns:a16="http://schemas.microsoft.com/office/drawing/2014/main" id="{EBCBDAC7-6693-486F-8602-8891BB1C21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4438" y="5591439"/>
            <a:ext cx="3000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1F248C2-FF88-4F98-9AA4-35CD648DAEBC}"/>
              </a:ext>
            </a:extLst>
          </p:cNvPr>
          <p:cNvCxnSpPr/>
          <p:nvPr/>
        </p:nvCxnSpPr>
        <p:spPr>
          <a:xfrm>
            <a:off x="10462124" y="6207478"/>
            <a:ext cx="118586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BD3DCF8-272F-4A88-85A7-FA0C33EEDB5A}"/>
              </a:ext>
            </a:extLst>
          </p:cNvPr>
          <p:cNvSpPr txBox="1"/>
          <p:nvPr/>
        </p:nvSpPr>
        <p:spPr>
          <a:xfrm>
            <a:off x="1678301" y="2098661"/>
            <a:ext cx="883539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endParaRPr kumimoji="1"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atinLnBrk="1"/>
            <a:r>
              <a:rPr kumimoji="1"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높은 수준의 추상화를 제공한다</a:t>
            </a:r>
            <a:endParaRPr kumimoji="1"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atinLnBrk="1"/>
            <a:endParaRPr kumimoji="1"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atinLnBrk="1"/>
            <a:r>
              <a:rPr kumimoji="1"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 단위의 코드 재사용이 수월하다</a:t>
            </a:r>
            <a:endParaRPr kumimoji="1"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atinLnBrk="1"/>
            <a:endParaRPr kumimoji="1"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atinLnBrk="1"/>
            <a:r>
              <a:rPr kumimoji="1"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불변성을 지향하기 때문에 프로그램의 동작을 예측하기 쉬워진다</a:t>
            </a:r>
            <a:endParaRPr kumimoji="1"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9E3EAB-1357-44F7-A18C-6850AF26F735}"/>
              </a:ext>
            </a:extLst>
          </p:cNvPr>
          <p:cNvSpPr txBox="1"/>
          <p:nvPr/>
        </p:nvSpPr>
        <p:spPr>
          <a:xfrm>
            <a:off x="1678301" y="954450"/>
            <a:ext cx="12266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장점</a:t>
            </a:r>
            <a:endParaRPr kumimoji="1" lang="en-US" altLang="ko-KR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928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extBox 12">
            <a:extLst>
              <a:ext uri="{FF2B5EF4-FFF2-40B4-BE49-F238E27FC236}">
                <a16:creationId xmlns:a16="http://schemas.microsoft.com/office/drawing/2014/main" id="{5EDF5E07-2D97-4D3A-BDD6-0A607D1BA0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8585" y="6207478"/>
            <a:ext cx="13729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kumimoji="0"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취업가즈아</a:t>
            </a:r>
            <a:endParaRPr kumimoji="0"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49B0618-BC8F-4C9F-A954-E8145C0DC921}"/>
              </a:ext>
            </a:extLst>
          </p:cNvPr>
          <p:cNvCxnSpPr/>
          <p:nvPr/>
        </p:nvCxnSpPr>
        <p:spPr>
          <a:xfrm>
            <a:off x="638175" y="809625"/>
            <a:ext cx="1447800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9CEA53E-C345-43DF-8243-BCE6BC82E450}"/>
              </a:ext>
            </a:extLst>
          </p:cNvPr>
          <p:cNvCxnSpPr/>
          <p:nvPr/>
        </p:nvCxnSpPr>
        <p:spPr>
          <a:xfrm>
            <a:off x="10462124" y="6207478"/>
            <a:ext cx="118586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6" name="TextBox 16">
            <a:extLst>
              <a:ext uri="{FF2B5EF4-FFF2-40B4-BE49-F238E27FC236}">
                <a16:creationId xmlns:a16="http://schemas.microsoft.com/office/drawing/2014/main" id="{EBCBDAC7-6693-486F-8602-8891BB1C21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4438" y="5591439"/>
            <a:ext cx="3000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1F248C2-FF88-4F98-9AA4-35CD648DAEBC}"/>
              </a:ext>
            </a:extLst>
          </p:cNvPr>
          <p:cNvCxnSpPr/>
          <p:nvPr/>
        </p:nvCxnSpPr>
        <p:spPr>
          <a:xfrm>
            <a:off x="10462124" y="6207478"/>
            <a:ext cx="118586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BD3DCF8-272F-4A88-85A7-FA0C33EEDB5A}"/>
              </a:ext>
            </a:extLst>
          </p:cNvPr>
          <p:cNvSpPr txBox="1"/>
          <p:nvPr/>
        </p:nvSpPr>
        <p:spPr>
          <a:xfrm>
            <a:off x="1678301" y="1446514"/>
            <a:ext cx="883539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kumimoji="1"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</a:t>
            </a:r>
            <a:r>
              <a:rPr kumimoji="1"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순수한 함수</a:t>
            </a:r>
            <a:endParaRPr kumimoji="1"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atinLnBrk="1"/>
            <a:r>
              <a:rPr kumimoji="1"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부작용이 없는 함수로 함수의 실행이 외부의 상태를 변경시키지 않는 함수</a:t>
            </a:r>
            <a:r>
              <a:rPr kumimoji="1"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latinLnBrk="1"/>
            <a:endParaRPr kumimoji="1"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atinLnBrk="1"/>
            <a:r>
              <a:rPr kumimoji="1"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</a:t>
            </a:r>
            <a:r>
              <a:rPr kumimoji="1"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익명 함수</a:t>
            </a:r>
            <a:endParaRPr kumimoji="1"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atinLnBrk="1"/>
            <a:r>
              <a:rPr kumimoji="1"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이름이 없는 함수를 정의할 수 있어야 한다</a:t>
            </a:r>
            <a:r>
              <a:rPr kumimoji="1"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latinLnBrk="1"/>
            <a:endParaRPr kumimoji="1"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atinLnBrk="1"/>
            <a:r>
              <a:rPr kumimoji="1"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</a:t>
            </a:r>
            <a:r>
              <a:rPr kumimoji="1"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고계</a:t>
            </a:r>
            <a:r>
              <a:rPr kumimoji="1"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함수</a:t>
            </a:r>
            <a:endParaRPr kumimoji="1"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atinLnBrk="1"/>
            <a:r>
              <a:rPr kumimoji="1"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함수를 다루는 상위의 함수로 함수형 언어에서는 함수도 하나의 값으로 취급하고</a:t>
            </a:r>
            <a:r>
              <a:rPr kumimoji="1"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kumimoji="1"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함수의 인자로 함수를 전달할 수 있는 특성이 있다</a:t>
            </a:r>
            <a:r>
              <a:rPr kumimoji="1"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17E6EB-244E-467E-B8FE-26760AC8A8FB}"/>
              </a:ext>
            </a:extLst>
          </p:cNvPr>
          <p:cNvSpPr txBox="1"/>
          <p:nvPr/>
        </p:nvSpPr>
        <p:spPr>
          <a:xfrm>
            <a:off x="1937381" y="846562"/>
            <a:ext cx="10150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조건</a:t>
            </a:r>
            <a:endParaRPr kumimoji="1" lang="en-US" altLang="ko-KR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392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extBox 12">
            <a:extLst>
              <a:ext uri="{FF2B5EF4-FFF2-40B4-BE49-F238E27FC236}">
                <a16:creationId xmlns:a16="http://schemas.microsoft.com/office/drawing/2014/main" id="{5EDF5E07-2D97-4D3A-BDD6-0A607D1BA0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8585" y="6207478"/>
            <a:ext cx="13729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kumimoji="0"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취업가즈아</a:t>
            </a:r>
            <a:endParaRPr kumimoji="0"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49B0618-BC8F-4C9F-A954-E8145C0DC921}"/>
              </a:ext>
            </a:extLst>
          </p:cNvPr>
          <p:cNvCxnSpPr/>
          <p:nvPr/>
        </p:nvCxnSpPr>
        <p:spPr>
          <a:xfrm>
            <a:off x="638175" y="809625"/>
            <a:ext cx="1447800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9CEA53E-C345-43DF-8243-BCE6BC82E450}"/>
              </a:ext>
            </a:extLst>
          </p:cNvPr>
          <p:cNvCxnSpPr/>
          <p:nvPr/>
        </p:nvCxnSpPr>
        <p:spPr>
          <a:xfrm>
            <a:off x="10462124" y="6207478"/>
            <a:ext cx="118586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6" name="TextBox 16">
            <a:extLst>
              <a:ext uri="{FF2B5EF4-FFF2-40B4-BE49-F238E27FC236}">
                <a16:creationId xmlns:a16="http://schemas.microsoft.com/office/drawing/2014/main" id="{EBCBDAC7-6693-486F-8602-8891BB1C21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4438" y="5591439"/>
            <a:ext cx="3000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1F248C2-FF88-4F98-9AA4-35CD648DAEBC}"/>
              </a:ext>
            </a:extLst>
          </p:cNvPr>
          <p:cNvCxnSpPr/>
          <p:nvPr/>
        </p:nvCxnSpPr>
        <p:spPr>
          <a:xfrm>
            <a:off x="10462124" y="6207478"/>
            <a:ext cx="118586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BD3DCF8-272F-4A88-85A7-FA0C33EEDB5A}"/>
              </a:ext>
            </a:extLst>
          </p:cNvPr>
          <p:cNvSpPr txBox="1"/>
          <p:nvPr/>
        </p:nvSpPr>
        <p:spPr>
          <a:xfrm>
            <a:off x="1678301" y="1718621"/>
            <a:ext cx="883539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kumimoji="1"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함수형 인터페이스라는 개념과 </a:t>
            </a:r>
            <a:r>
              <a:rPr kumimoji="1"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람다식</a:t>
            </a:r>
            <a:r>
              <a:rPr kumimoji="1"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표현을 통해 입력에 의해서만 출력이 결정</a:t>
            </a:r>
            <a:r>
              <a:rPr kumimoji="1"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kumimoji="1"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순수한 함수</a:t>
            </a:r>
            <a:r>
              <a:rPr kumimoji="1"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latinLnBrk="1"/>
            <a:endParaRPr kumimoji="1"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atinLnBrk="1"/>
            <a:r>
              <a:rPr kumimoji="1"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람다식으로 익명함수 정의</a:t>
            </a:r>
            <a:endParaRPr kumimoji="1"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atinLnBrk="1"/>
            <a:endParaRPr kumimoji="1"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atinLnBrk="1"/>
            <a:r>
              <a:rPr kumimoji="1"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함수형 인터페이스의 메소드에서 또다른 함수형 인터페이스를 인자로 받을 수 있도록 하여 </a:t>
            </a:r>
            <a:r>
              <a:rPr kumimoji="1"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고계함수</a:t>
            </a:r>
            <a:r>
              <a:rPr kumimoji="1"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정의</a:t>
            </a:r>
            <a:endParaRPr kumimoji="1"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A9BD17-37B0-4D0D-A399-7FCA77A4FE3A}"/>
              </a:ext>
            </a:extLst>
          </p:cNvPr>
          <p:cNvSpPr txBox="1"/>
          <p:nvPr/>
        </p:nvSpPr>
        <p:spPr>
          <a:xfrm>
            <a:off x="1937381" y="846562"/>
            <a:ext cx="17190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JAVA8</a:t>
            </a:r>
          </a:p>
        </p:txBody>
      </p:sp>
    </p:spTree>
    <p:extLst>
      <p:ext uri="{BB962C8B-B14F-4D97-AF65-F5344CB8AC3E}">
        <p14:creationId xmlns:p14="http://schemas.microsoft.com/office/powerpoint/2010/main" val="172145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extBox 12">
            <a:extLst>
              <a:ext uri="{FF2B5EF4-FFF2-40B4-BE49-F238E27FC236}">
                <a16:creationId xmlns:a16="http://schemas.microsoft.com/office/drawing/2014/main" id="{5EDF5E07-2D97-4D3A-BDD6-0A607D1BA0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8585" y="6207478"/>
            <a:ext cx="13729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kumimoji="0"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취업가즈아</a:t>
            </a:r>
            <a:endParaRPr kumimoji="0"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49B0618-BC8F-4C9F-A954-E8145C0DC921}"/>
              </a:ext>
            </a:extLst>
          </p:cNvPr>
          <p:cNvCxnSpPr/>
          <p:nvPr/>
        </p:nvCxnSpPr>
        <p:spPr>
          <a:xfrm>
            <a:off x="638175" y="809625"/>
            <a:ext cx="1447800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9CEA53E-C345-43DF-8243-BCE6BC82E450}"/>
              </a:ext>
            </a:extLst>
          </p:cNvPr>
          <p:cNvCxnSpPr/>
          <p:nvPr/>
        </p:nvCxnSpPr>
        <p:spPr>
          <a:xfrm>
            <a:off x="10462124" y="6207478"/>
            <a:ext cx="118586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6" name="TextBox 16">
            <a:extLst>
              <a:ext uri="{FF2B5EF4-FFF2-40B4-BE49-F238E27FC236}">
                <a16:creationId xmlns:a16="http://schemas.microsoft.com/office/drawing/2014/main" id="{EBCBDAC7-6693-486F-8602-8891BB1C21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4438" y="5591439"/>
            <a:ext cx="3000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1F248C2-FF88-4F98-9AA4-35CD648DAEBC}"/>
              </a:ext>
            </a:extLst>
          </p:cNvPr>
          <p:cNvCxnSpPr/>
          <p:nvPr/>
        </p:nvCxnSpPr>
        <p:spPr>
          <a:xfrm>
            <a:off x="10462124" y="6207478"/>
            <a:ext cx="118586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BD3DCF8-272F-4A88-85A7-FA0C33EEDB5A}"/>
              </a:ext>
            </a:extLst>
          </p:cNvPr>
          <p:cNvSpPr txBox="1"/>
          <p:nvPr/>
        </p:nvSpPr>
        <p:spPr>
          <a:xfrm>
            <a:off x="1815461" y="1874728"/>
            <a:ext cx="8835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kumimoji="1"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메서드로 전달할 수 있는 익명 함수를 단순화한 것</a:t>
            </a:r>
            <a:endParaRPr kumimoji="1"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0B972E-60B5-4B0D-A9BE-D994229E03FD}"/>
              </a:ext>
            </a:extLst>
          </p:cNvPr>
          <p:cNvSpPr txBox="1"/>
          <p:nvPr/>
        </p:nvSpPr>
        <p:spPr>
          <a:xfrm>
            <a:off x="1828485" y="988234"/>
            <a:ext cx="2380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람다 표현식</a:t>
            </a:r>
            <a:endParaRPr kumimoji="1" lang="en-US" altLang="ko-KR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45BB6B-8F17-4558-AA29-EB56676AC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597" y="2949965"/>
            <a:ext cx="3057525" cy="685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C823B9-4F65-409F-B64C-2589A8681385}"/>
              </a:ext>
            </a:extLst>
          </p:cNvPr>
          <p:cNvSpPr txBox="1"/>
          <p:nvPr/>
        </p:nvSpPr>
        <p:spPr>
          <a:xfrm>
            <a:off x="1678301" y="3974800"/>
            <a:ext cx="8835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kumimoji="1"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String </a:t>
            </a:r>
            <a:r>
              <a:rPr kumimoji="1"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형식의 파라미터 하나를 가지며 </a:t>
            </a:r>
            <a:r>
              <a:rPr kumimoji="1"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int</a:t>
            </a:r>
            <a:r>
              <a:rPr kumimoji="1"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반환</a:t>
            </a:r>
            <a:endParaRPr kumimoji="1"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41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extBox 12">
            <a:extLst>
              <a:ext uri="{FF2B5EF4-FFF2-40B4-BE49-F238E27FC236}">
                <a16:creationId xmlns:a16="http://schemas.microsoft.com/office/drawing/2014/main" id="{5EDF5E07-2D97-4D3A-BDD6-0A607D1BA0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8585" y="6207478"/>
            <a:ext cx="13729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kumimoji="0"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취업가즈아</a:t>
            </a:r>
            <a:endParaRPr kumimoji="0"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49B0618-BC8F-4C9F-A954-E8145C0DC921}"/>
              </a:ext>
            </a:extLst>
          </p:cNvPr>
          <p:cNvCxnSpPr/>
          <p:nvPr/>
        </p:nvCxnSpPr>
        <p:spPr>
          <a:xfrm>
            <a:off x="638175" y="809625"/>
            <a:ext cx="1447800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9CEA53E-C345-43DF-8243-BCE6BC82E450}"/>
              </a:ext>
            </a:extLst>
          </p:cNvPr>
          <p:cNvCxnSpPr/>
          <p:nvPr/>
        </p:nvCxnSpPr>
        <p:spPr>
          <a:xfrm>
            <a:off x="10462124" y="6207478"/>
            <a:ext cx="118586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6" name="TextBox 16">
            <a:extLst>
              <a:ext uri="{FF2B5EF4-FFF2-40B4-BE49-F238E27FC236}">
                <a16:creationId xmlns:a16="http://schemas.microsoft.com/office/drawing/2014/main" id="{EBCBDAC7-6693-486F-8602-8891BB1C21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4438" y="5591439"/>
            <a:ext cx="3000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1F248C2-FF88-4F98-9AA4-35CD648DAEBC}"/>
              </a:ext>
            </a:extLst>
          </p:cNvPr>
          <p:cNvCxnSpPr/>
          <p:nvPr/>
        </p:nvCxnSpPr>
        <p:spPr>
          <a:xfrm>
            <a:off x="10462124" y="6207478"/>
            <a:ext cx="118586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BD3DCF8-272F-4A88-85A7-FA0C33EEDB5A}"/>
              </a:ext>
            </a:extLst>
          </p:cNvPr>
          <p:cNvSpPr txBox="1"/>
          <p:nvPr/>
        </p:nvSpPr>
        <p:spPr>
          <a:xfrm>
            <a:off x="1815461" y="1874728"/>
            <a:ext cx="883539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kumimoji="1"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코드를 전달하는 과정에서 자질구레한 코드가 많이 생긴다</a:t>
            </a:r>
            <a:r>
              <a:rPr kumimoji="1"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kumimoji="1"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람다를 이용해서 간결한 방식으로 코드를 전달할 수 있다</a:t>
            </a:r>
            <a:r>
              <a:rPr kumimoji="1"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latinLnBrk="1"/>
            <a:endParaRPr kumimoji="1"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atinLnBrk="1"/>
            <a:r>
              <a:rPr kumimoji="1"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동작 파라미터를 이용할 때 익명 클래스 등 판에 박힌 코드를 </a:t>
            </a:r>
            <a:r>
              <a:rPr kumimoji="1"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쿠현할</a:t>
            </a:r>
            <a:r>
              <a:rPr kumimoji="1"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필요가 없다</a:t>
            </a:r>
            <a:r>
              <a:rPr kumimoji="1"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latinLnBrk="1"/>
            <a:endParaRPr kumimoji="1"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atinLnBrk="1"/>
            <a:r>
              <a:rPr kumimoji="1"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결과적으로 코드가 간결하고 </a:t>
            </a:r>
            <a:r>
              <a:rPr kumimoji="1"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유연해진다</a:t>
            </a:r>
            <a:r>
              <a:rPr kumimoji="1"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0B972E-60B5-4B0D-A9BE-D994229E03FD}"/>
              </a:ext>
            </a:extLst>
          </p:cNvPr>
          <p:cNvSpPr txBox="1"/>
          <p:nvPr/>
        </p:nvSpPr>
        <p:spPr>
          <a:xfrm>
            <a:off x="1828485" y="988234"/>
            <a:ext cx="4267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람다 표현식 사용 이유</a:t>
            </a:r>
            <a:endParaRPr kumimoji="1" lang="en-US" altLang="ko-KR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795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extBox 12">
            <a:extLst>
              <a:ext uri="{FF2B5EF4-FFF2-40B4-BE49-F238E27FC236}">
                <a16:creationId xmlns:a16="http://schemas.microsoft.com/office/drawing/2014/main" id="{5EDF5E07-2D97-4D3A-BDD6-0A607D1BA0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8585" y="6207478"/>
            <a:ext cx="13729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kumimoji="0"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취업가즈아</a:t>
            </a:r>
            <a:endParaRPr kumimoji="0"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49B0618-BC8F-4C9F-A954-E8145C0DC921}"/>
              </a:ext>
            </a:extLst>
          </p:cNvPr>
          <p:cNvCxnSpPr/>
          <p:nvPr/>
        </p:nvCxnSpPr>
        <p:spPr>
          <a:xfrm>
            <a:off x="638175" y="809625"/>
            <a:ext cx="1447800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9CEA53E-C345-43DF-8243-BCE6BC82E450}"/>
              </a:ext>
            </a:extLst>
          </p:cNvPr>
          <p:cNvCxnSpPr/>
          <p:nvPr/>
        </p:nvCxnSpPr>
        <p:spPr>
          <a:xfrm>
            <a:off x="10462124" y="6207478"/>
            <a:ext cx="118586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6" name="TextBox 16">
            <a:extLst>
              <a:ext uri="{FF2B5EF4-FFF2-40B4-BE49-F238E27FC236}">
                <a16:creationId xmlns:a16="http://schemas.microsoft.com/office/drawing/2014/main" id="{EBCBDAC7-6693-486F-8602-8891BB1C21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4438" y="5591439"/>
            <a:ext cx="3000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1F248C2-FF88-4F98-9AA4-35CD648DAEBC}"/>
              </a:ext>
            </a:extLst>
          </p:cNvPr>
          <p:cNvCxnSpPr/>
          <p:nvPr/>
        </p:nvCxnSpPr>
        <p:spPr>
          <a:xfrm>
            <a:off x="10462124" y="6207478"/>
            <a:ext cx="118586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BD3DCF8-272F-4A88-85A7-FA0C33EEDB5A}"/>
              </a:ext>
            </a:extLst>
          </p:cNvPr>
          <p:cNvSpPr txBox="1"/>
          <p:nvPr/>
        </p:nvSpPr>
        <p:spPr>
          <a:xfrm>
            <a:off x="1815461" y="1874728"/>
            <a:ext cx="8835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kumimoji="1"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함수형 인터페이스라는 문맥에서 람다 표현식을 사용할 수 있다</a:t>
            </a:r>
            <a:r>
              <a:rPr kumimoji="1"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0B972E-60B5-4B0D-A9BE-D994229E03FD}"/>
              </a:ext>
            </a:extLst>
          </p:cNvPr>
          <p:cNvSpPr txBox="1"/>
          <p:nvPr/>
        </p:nvSpPr>
        <p:spPr>
          <a:xfrm>
            <a:off x="1828485" y="988234"/>
            <a:ext cx="63514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람다 표현식 어디다 쓰면 좋을까</a:t>
            </a:r>
            <a:r>
              <a:rPr kumimoji="1"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4ED100-AC4A-403E-97AF-C3366A95AEC1}"/>
              </a:ext>
            </a:extLst>
          </p:cNvPr>
          <p:cNvSpPr txBox="1"/>
          <p:nvPr/>
        </p:nvSpPr>
        <p:spPr>
          <a:xfrm>
            <a:off x="2388093" y="2576556"/>
            <a:ext cx="81256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kumimoji="1"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오직 하나의 추상 메서드만 가진다</a:t>
            </a:r>
            <a:endParaRPr kumimoji="1"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atinLnBrk="1"/>
            <a:r>
              <a:rPr kumimoji="1"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Comparator, Runnable </a:t>
            </a:r>
            <a:r>
              <a:rPr kumimoji="1"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</a:t>
            </a:r>
            <a:endParaRPr kumimoji="1"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atinLnBrk="1"/>
            <a:endParaRPr kumimoji="1"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atinLnBrk="1"/>
            <a:r>
              <a:rPr kumimoji="1"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람다 표현식으로 함수형 인터페이스의 추상 메서드 구현을 직접 전달할 수 있으므로 전체 표현식을 함수형 인터페이스의 인스턴스로 취급할 수 있다</a:t>
            </a:r>
            <a:r>
              <a:rPr kumimoji="1"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447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2981</Words>
  <Application>Microsoft Office PowerPoint</Application>
  <PresentationFormat>와이드스크린</PresentationFormat>
  <Paragraphs>373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Calibri</vt:lpstr>
      <vt:lpstr>맑은 고딕</vt:lpstr>
      <vt:lpstr>Arial</vt:lpstr>
      <vt:lpstr>배달의민족 주아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서재훈</dc:creator>
  <cp:lastModifiedBy>Kim dongjin</cp:lastModifiedBy>
  <cp:revision>317</cp:revision>
  <dcterms:created xsi:type="dcterms:W3CDTF">2020-03-31T07:19:59Z</dcterms:created>
  <dcterms:modified xsi:type="dcterms:W3CDTF">2021-01-03T09:32:16Z</dcterms:modified>
</cp:coreProperties>
</file>